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7" r:id="rId3"/>
    <p:sldId id="411" r:id="rId4"/>
    <p:sldId id="412" r:id="rId5"/>
    <p:sldId id="413" r:id="rId6"/>
    <p:sldId id="414" r:id="rId7"/>
    <p:sldId id="398" r:id="rId8"/>
    <p:sldId id="394" r:id="rId9"/>
    <p:sldId id="393" r:id="rId10"/>
    <p:sldId id="415" r:id="rId11"/>
    <p:sldId id="416" r:id="rId12"/>
    <p:sldId id="399" r:id="rId13"/>
    <p:sldId id="410" r:id="rId14"/>
    <p:sldId id="364" r:id="rId15"/>
    <p:sldId id="388" r:id="rId16"/>
    <p:sldId id="400" r:id="rId17"/>
    <p:sldId id="365" r:id="rId18"/>
    <p:sldId id="370" r:id="rId19"/>
    <p:sldId id="371" r:id="rId20"/>
    <p:sldId id="372" r:id="rId21"/>
    <p:sldId id="375" r:id="rId22"/>
    <p:sldId id="374" r:id="rId23"/>
    <p:sldId id="378" r:id="rId24"/>
    <p:sldId id="379" r:id="rId25"/>
    <p:sldId id="380" r:id="rId26"/>
    <p:sldId id="417" r:id="rId27"/>
    <p:sldId id="418" r:id="rId28"/>
    <p:sldId id="419" r:id="rId29"/>
    <p:sldId id="376" r:id="rId30"/>
    <p:sldId id="391" r:id="rId31"/>
    <p:sldId id="377" r:id="rId32"/>
    <p:sldId id="382" r:id="rId33"/>
    <p:sldId id="383" r:id="rId34"/>
    <p:sldId id="384" r:id="rId35"/>
    <p:sldId id="404" r:id="rId36"/>
    <p:sldId id="405" r:id="rId37"/>
    <p:sldId id="406" r:id="rId38"/>
    <p:sldId id="408" r:id="rId39"/>
    <p:sldId id="387" r:id="rId40"/>
    <p:sldId id="4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A7C"/>
    <a:srgbClr val="1725AD"/>
    <a:srgbClr val="D2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860" autoAdjust="0"/>
  </p:normalViewPr>
  <p:slideViewPr>
    <p:cSldViewPr>
      <p:cViewPr varScale="1">
        <p:scale>
          <a:sx n="76" d="100"/>
          <a:sy n="76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B518E-EB80-4358-8D37-1B3C4E3E716B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218B9-32B4-4AF8-9389-FE3CC29D56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42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ADD7B-E963-4397-959C-68983AA78AF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277E3-476E-4F8B-807A-51406EF68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3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How many</a:t>
            </a:r>
            <a:r>
              <a:rPr lang="en-GB" baseline="0" dirty="0" smtClean="0"/>
              <a:t> of those problems can you relate to?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Then I lost a family member to colon cancer at 49..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Testimonial – clients in the room!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what is medically defined</a:t>
            </a:r>
            <a:r>
              <a:rPr lang="en-GB" baseline="0" dirty="0" smtClean="0"/>
              <a:t> as being a physical trauma to the body such as </a:t>
            </a:r>
            <a:r>
              <a:rPr lang="en-GB" baseline="0" dirty="0" err="1" smtClean="0"/>
              <a:t>afrom</a:t>
            </a:r>
            <a:r>
              <a:rPr lang="en-GB" baseline="0" dirty="0" smtClean="0"/>
              <a:t> an accident. Has a much broader spectrum than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If occurs in childhood before the cortex is operational and can analyse the context, is stored in the </a:t>
            </a:r>
            <a:r>
              <a:rPr lang="en-GB" dirty="0" err="1" smtClean="0"/>
              <a:t>amygdala</a:t>
            </a:r>
            <a:r>
              <a:rPr lang="en-GB" dirty="0" smtClean="0"/>
              <a:t> &amp; hippocampus (Limbic</a:t>
            </a:r>
            <a:r>
              <a:rPr lang="en-GB" baseline="0" dirty="0" smtClean="0"/>
              <a:t> system)</a:t>
            </a:r>
            <a:r>
              <a:rPr lang="en-GB" dirty="0" smtClean="0"/>
              <a:t> with its associated sensations, thoughts and emotions</a:t>
            </a:r>
            <a:r>
              <a:rPr lang="en-GB" i="1" dirty="0" smtClean="0"/>
              <a:t>. Perceived </a:t>
            </a:r>
            <a:r>
              <a:rPr lang="en-GB" dirty="0" smtClean="0"/>
              <a:t>inescapability must be present.</a:t>
            </a:r>
          </a:p>
          <a:p>
            <a:r>
              <a:rPr lang="en-GB" dirty="0" smtClean="0"/>
              <a:t>Event + intense emotional response </a:t>
            </a:r>
            <a:r>
              <a:rPr lang="en-GB" i="1" dirty="0" smtClean="0"/>
              <a:t>with a sense of helplessness (</a:t>
            </a:r>
            <a:r>
              <a:rPr lang="en-GB" i="1" dirty="0" err="1" smtClean="0"/>
              <a:t>i.e</a:t>
            </a:r>
            <a:r>
              <a:rPr lang="en-GB" i="1" dirty="0" smtClean="0"/>
              <a:t> no escape/safety)</a:t>
            </a:r>
          </a:p>
          <a:p>
            <a:r>
              <a:rPr lang="en-GB" dirty="0" smtClean="0"/>
              <a:t>The memory is permanently encoded with alarm as we are hardwired to respond to aversive stimuli with fight, flight or freeze. Where first 2 not possible, trauma (</a:t>
            </a:r>
            <a:r>
              <a:rPr lang="en-GB" dirty="0" err="1" smtClean="0"/>
              <a:t>undischarged</a:t>
            </a:r>
            <a:r>
              <a:rPr lang="en-GB" dirty="0" smtClean="0"/>
              <a:t> freeze) results.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Consists of deep brain structures the hypothalamus (from SNS) Thalamus, </a:t>
            </a:r>
            <a:r>
              <a:rPr lang="en-GB" dirty="0" err="1" smtClean="0"/>
              <a:t>Amgygdala</a:t>
            </a:r>
            <a:r>
              <a:rPr lang="en-GB" baseline="0" dirty="0" smtClean="0"/>
              <a:t> and hippocampus. There last two are the most important for trauma 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Interestingly animals exhibit all</a:t>
            </a:r>
            <a:r>
              <a:rPr lang="en-GB" baseline="0" dirty="0" smtClean="0"/>
              <a:t> these reactions too but with the freeze response they are seen to discharge it afterwards with shaking. We do that too – after shock for instance but often in childhood this discharge is not possible and trauma results.</a:t>
            </a:r>
          </a:p>
          <a:p>
            <a:r>
              <a:rPr lang="en-GB" dirty="0" smtClean="0"/>
              <a:t>Chronic back pain which is not related to anatomical/structural</a:t>
            </a:r>
            <a:r>
              <a:rPr lang="en-GB" baseline="0" dirty="0" smtClean="0"/>
              <a:t> defect often is a post-traumatic symptom</a:t>
            </a:r>
          </a:p>
          <a:p>
            <a:r>
              <a:rPr lang="en-GB" dirty="0" smtClean="0"/>
              <a:t>TMJ – </a:t>
            </a:r>
            <a:r>
              <a:rPr lang="en-GB" dirty="0" err="1" smtClean="0"/>
              <a:t>temporo</a:t>
            </a:r>
            <a:r>
              <a:rPr lang="en-GB" dirty="0" smtClean="0"/>
              <a:t> mandibular</a:t>
            </a:r>
            <a:r>
              <a:rPr lang="en-GB" baseline="0" dirty="0" smtClean="0"/>
              <a:t> joint syndrome. Clicking, grinding of teeth, pain in jaw, etc. common after bereavement, accident, etc. </a:t>
            </a:r>
          </a:p>
          <a:p>
            <a:r>
              <a:rPr lang="en-GB" baseline="0" dirty="0" smtClean="0"/>
              <a:t>Whiplash is so much more than physical trauma!</a:t>
            </a:r>
          </a:p>
          <a:p>
            <a:r>
              <a:rPr lang="en-GB" baseline="0" dirty="0" smtClean="0"/>
              <a:t>*Trauma heightens sensitivity to </a:t>
            </a:r>
            <a:r>
              <a:rPr lang="en-GB" baseline="0" dirty="0" err="1" smtClean="0"/>
              <a:t>physcial</a:t>
            </a:r>
            <a:r>
              <a:rPr lang="en-GB" baseline="0" dirty="0" smtClean="0"/>
              <a:t> pain neurologically (Howard 2000)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Routine</a:t>
            </a:r>
            <a:r>
              <a:rPr lang="en-GB" baseline="0" dirty="0" smtClean="0"/>
              <a:t> emotions are short lived and often fleeting, transforming into others quickly. </a:t>
            </a:r>
          </a:p>
          <a:p>
            <a:r>
              <a:rPr lang="en-GB" baseline="0" dirty="0" smtClean="0"/>
              <a:t>Reflective emotions are the most long-lived and potentially damaging as they can be traumatically encoded and can therefore last a lifetime causes pain and dysfunction. Shame is particularly damaging.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permanent imbalance</a:t>
            </a:r>
            <a:r>
              <a:rPr lang="en-GB" baseline="0" dirty="0" smtClean="0"/>
              <a:t> in the brain. </a:t>
            </a:r>
            <a:r>
              <a:rPr lang="en-GB" dirty="0" smtClean="0"/>
              <a:t>Sets the stage for further traumatisation</a:t>
            </a:r>
            <a:r>
              <a:rPr lang="en-GB" baseline="0" dirty="0" smtClean="0"/>
              <a:t> and generates symptoms that are maladaptive.</a:t>
            </a:r>
          </a:p>
          <a:p>
            <a:r>
              <a:rPr lang="en-GB" baseline="0" dirty="0" smtClean="0"/>
              <a:t>Appetitive survival system has similar goals – both increase our chances of survival. Meeting these needs increases pleasure and is cyclical.</a:t>
            </a:r>
          </a:p>
          <a:p>
            <a:r>
              <a:rPr lang="en-GB" baseline="0" dirty="0" smtClean="0"/>
              <a:t>In addictions, abnormal appetitive drives result from traumatized reactive or reflective emotions.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Emotions </a:t>
            </a:r>
            <a:r>
              <a:rPr lang="en-GB" dirty="0" err="1" smtClean="0"/>
              <a:t>facilitiate</a:t>
            </a:r>
            <a:r>
              <a:rPr lang="en-GB" dirty="0" smtClean="0"/>
              <a:t> the storage of memory making</a:t>
            </a:r>
            <a:r>
              <a:rPr lang="en-GB" baseline="0" dirty="0" smtClean="0"/>
              <a:t> it easier to retrieve. But also modulate formation of association to events.</a:t>
            </a:r>
          </a:p>
          <a:p>
            <a:r>
              <a:rPr lang="en-GB" baseline="0" dirty="0" smtClean="0"/>
              <a:t>They have deep survival value modulated by </a:t>
            </a:r>
            <a:r>
              <a:rPr lang="en-GB" baseline="0" dirty="0" err="1" smtClean="0"/>
              <a:t>neurochemicals</a:t>
            </a:r>
            <a:r>
              <a:rPr lang="en-GB" baseline="0" dirty="0" smtClean="0"/>
              <a:t>. However, if maladapted can cause traumatisation.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Procedural memory is the earliest memory system associated with experiencing a ‘sense feeling’ </a:t>
            </a:r>
            <a:r>
              <a:rPr lang="en-GB" dirty="0" err="1" smtClean="0"/>
              <a:t>i.e</a:t>
            </a:r>
            <a:r>
              <a:rPr lang="en-GB" dirty="0" smtClean="0"/>
              <a:t> a  feeling with sensory input but without cognitive content, </a:t>
            </a:r>
            <a:r>
              <a:rPr lang="en-GB" dirty="0" err="1" smtClean="0"/>
              <a:t>e.g</a:t>
            </a:r>
            <a:r>
              <a:rPr lang="en-GB" dirty="0" smtClean="0"/>
              <a:t> smell</a:t>
            </a:r>
            <a:r>
              <a:rPr lang="en-GB" baseline="0" dirty="0" smtClean="0"/>
              <a:t> of perfume, perception of body posture, etc and enable us to </a:t>
            </a:r>
            <a:r>
              <a:rPr lang="en-GB" dirty="0" smtClean="0"/>
              <a:t>food in our mouths, crawl and speak. But will also house abandonment or abuse memory</a:t>
            </a:r>
            <a:r>
              <a:rPr lang="en-GB" baseline="0" dirty="0" smtClean="0"/>
              <a:t> if before ages 3-4 before hippocampus is active.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This is</a:t>
            </a:r>
            <a:r>
              <a:rPr lang="en-GB" dirty="0" smtClean="0"/>
              <a:t> is a theory expounded by Ronald </a:t>
            </a:r>
            <a:r>
              <a:rPr lang="en-GB" dirty="0" err="1" smtClean="0"/>
              <a:t>Ruden</a:t>
            </a:r>
            <a:r>
              <a:rPr lang="en-GB" dirty="0" smtClean="0"/>
              <a:t> in his book P36.</a:t>
            </a:r>
          </a:p>
          <a:p>
            <a:r>
              <a:rPr lang="en-GB" dirty="0" smtClean="0"/>
              <a:t>Synaptic Consolidation occurs when </a:t>
            </a:r>
            <a:r>
              <a:rPr lang="en-GB" baseline="0" dirty="0" smtClean="0"/>
              <a:t>neuronal pathways connected by glutamate receptors are laid down during the event.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Trauma’s may not be </a:t>
            </a:r>
            <a:r>
              <a:rPr lang="en-GB" dirty="0" err="1" smtClean="0"/>
              <a:t>preceived</a:t>
            </a:r>
            <a:r>
              <a:rPr lang="en-GB" baseline="0" dirty="0" smtClean="0"/>
              <a:t> as trauma at the time.. But it is the meaning you attribute to the event not the severity of the event which has power.</a:t>
            </a:r>
          </a:p>
          <a:p>
            <a:r>
              <a:rPr lang="en-GB" baseline="0" dirty="0" smtClean="0"/>
              <a:t>Affect ANS and sets it in sympathetic dominance.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Demo if time. Many</a:t>
            </a:r>
            <a:r>
              <a:rPr lang="en-GB" baseline="0" dirty="0" smtClean="0"/>
              <a:t> of you have asked me how I work so I will be describing that at the end if that’s ok – I would also as if you leave qu</a:t>
            </a:r>
            <a:r>
              <a:rPr lang="en-GB" dirty="0" smtClean="0"/>
              <a:t>estions at</a:t>
            </a:r>
            <a:r>
              <a:rPr lang="en-GB" baseline="0" dirty="0" smtClean="0"/>
              <a:t> the end if that’s ok when I will be available at the back of the room</a:t>
            </a:r>
          </a:p>
          <a:p>
            <a:r>
              <a:rPr lang="en-GB" dirty="0" smtClean="0"/>
              <a:t>Are you ready for that?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will remember one to the other,</a:t>
            </a:r>
            <a:r>
              <a:rPr lang="en-GB" baseline="0" dirty="0" smtClean="0"/>
              <a:t> they will build and they are stuck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We are habitual beings – once a habit is ingrained it is the path of least resistance and we repeat it over and over.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060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personality and response to things is a result of the plastic formation of the brain from conception onwards. The </a:t>
            </a:r>
            <a:r>
              <a:rPr lang="en-GB" dirty="0" err="1" smtClean="0"/>
              <a:t>mileu</a:t>
            </a:r>
            <a:r>
              <a:rPr lang="en-GB" baseline="0" dirty="0" smtClean="0"/>
              <a:t> of the brain while in the womb is important as is those first few years while the brain is still forming. </a:t>
            </a:r>
            <a:r>
              <a:rPr lang="en-GB" baseline="0" dirty="0" err="1" smtClean="0"/>
              <a:t>Neuroplasticity</a:t>
            </a:r>
            <a:r>
              <a:rPr lang="en-GB" baseline="0" dirty="0" smtClean="0"/>
              <a:t> is constant however –even in adulthood.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Makes the pathways susceptible to disruption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 Theories; bilateral stimulation like REM sleep</a:t>
            </a:r>
          </a:p>
          <a:p>
            <a:r>
              <a:rPr lang="en-GB" dirty="0" smtClean="0"/>
              <a:t>Or</a:t>
            </a:r>
            <a:r>
              <a:rPr lang="en-GB" baseline="0" dirty="0" smtClean="0"/>
              <a:t> working memory hypothesis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Reprocesses memory to resolution. Trauma disrupts this process. Nightmares also disturb the process. Hence dreams are very important and can be targets for EMDR – can reveal what the actual experience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590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EFT. Set up phrase</a:t>
            </a:r>
            <a:r>
              <a:rPr lang="en-GB" baseline="0" dirty="0" smtClean="0"/>
              <a:t> includes psychological reversal so that the brain must agree.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4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 = of unknown cause</a:t>
            </a:r>
            <a:r>
              <a:rPr lang="en-GB" baseline="0" dirty="0" smtClean="0"/>
              <a:t>. Of course it is not of unknown cause it is usually the same 3 factors; genetic predisposition, environmental trigger (toxicity, stress and lack of essential nutrients) and poor detoxification mechanisms. But it </a:t>
            </a:r>
            <a:r>
              <a:rPr lang="en-GB" baseline="0" dirty="0" err="1" smtClean="0"/>
              <a:t>it</a:t>
            </a:r>
            <a:r>
              <a:rPr lang="en-GB" baseline="0" dirty="0" smtClean="0"/>
              <a:t> ‘unknown’ to current medical science as their focus is so narrow.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14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Robert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Ruden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1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gluten intolerance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Origin of unconscious control and feedback of</a:t>
            </a:r>
            <a:r>
              <a:rPr lang="en-GB" baseline="0" dirty="0" smtClean="0"/>
              <a:t> body and mind. Usually in balance but with constant stress or trauma/ SNS is activated most of the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cascade of hormonal, neurological</a:t>
            </a:r>
            <a:r>
              <a:rPr lang="en-GB" baseline="0" dirty="0" smtClean="0"/>
              <a:t> and physiological effects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 cascade of hormonal, neurological</a:t>
            </a:r>
            <a:r>
              <a:rPr lang="en-GB" baseline="0" dirty="0" smtClean="0"/>
              <a:t> and physiological effects including the sex hormones, neurotransmitters, etc. </a:t>
            </a:r>
            <a:r>
              <a:rPr lang="en-GB" baseline="0" dirty="0" err="1" smtClean="0"/>
              <a:t>e.g</a:t>
            </a:r>
            <a:r>
              <a:rPr lang="en-GB" baseline="0" dirty="0" smtClean="0"/>
              <a:t> NA affects serotonin uptake.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Low adrenals affects thyroid which slows everything down. – digestive complications. IBS, Candida overgrowth, parasites, etc. Food intolerances can develop.  As major part o f immune system is inside gut then it will become compromised – get inflammation and pain (auto-immune). Sleep also gets affected due to </a:t>
            </a:r>
            <a:r>
              <a:rPr lang="en-GB" baseline="0" dirty="0" err="1" smtClean="0"/>
              <a:t>cortisol</a:t>
            </a:r>
            <a:r>
              <a:rPr lang="en-GB" baseline="0" dirty="0" smtClean="0"/>
              <a:t> imbalance – is low in morning (should be high) and high in evening (when should be declining).  Comfort eating/ quick fix with sugary foods /caffeine to keep energy going.  Liver gets overloaded with toxins; hormones, heavy metals etc all need to be detoxified.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Trauma then is not</a:t>
            </a:r>
            <a:r>
              <a:rPr lang="en-GB" baseline="0" dirty="0" smtClean="0"/>
              <a:t> just injury as you may have been led to understand. It is defined in the </a:t>
            </a:r>
            <a:r>
              <a:rPr lang="en-GB" baseline="0" dirty="0" err="1" smtClean="0"/>
              <a:t>brain</a:t>
            </a:r>
            <a:r>
              <a:rPr lang="en-GB" dirty="0" err="1" smtClean="0"/>
              <a:t>Myelin</a:t>
            </a:r>
            <a:r>
              <a:rPr lang="en-GB" dirty="0" smtClean="0"/>
              <a:t> is the sheath that surround nerve fibres and is responsible for making the nerve impulses go faster – it is like an insulator. Without myelin nerve impulses are much slower – fishlike in fact!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think we are mostly driven by our</a:t>
            </a:r>
            <a:r>
              <a:rPr lang="en-GB" baseline="0" dirty="0" smtClean="0"/>
              <a:t> thinking brains, in fact this is not true. We are mostly driven by subconscious stimuli processed by the survival part of the brain – brainstem and limbic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77E3-476E-4F8B-807A-51406EF685A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8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5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4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29000">
              <a:schemeClr val="bg1"/>
            </a:gs>
            <a:gs pos="78000">
              <a:srgbClr val="FBA97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5760"/>
            <a:ext cx="5266928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0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8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3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8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4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9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9838-1AED-42AF-A018-83B5013D8757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BC77-E0D6-410C-860D-10DA63EFE82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lchemy_logo_med_res_40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5496" y="44624"/>
            <a:ext cx="3203848" cy="10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physrev.physiology.org/content/87/3/8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3242791"/>
          </a:xfrm>
        </p:spPr>
        <p:txBody>
          <a:bodyPr>
            <a:normAutofit fontScale="90000"/>
          </a:bodyPr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>
                <a:solidFill>
                  <a:schemeClr val="bg1"/>
                </a:solidFill>
                <a:latin typeface="Gill sans"/>
              </a:rPr>
              <a:t> KEEP </a:t>
            </a:r>
            <a:br>
              <a:rPr lang="en-GB" smtClean="0">
                <a:solidFill>
                  <a:schemeClr val="bg1"/>
                </a:solidFill>
                <a:latin typeface="Gill sans"/>
              </a:rPr>
            </a:br>
            <a:r>
              <a:rPr lang="en-GB" smtClean="0">
                <a:solidFill>
                  <a:schemeClr val="bg1"/>
                </a:solidFill>
                <a:latin typeface="Gill sans"/>
              </a:rPr>
              <a:t>CALM</a:t>
            </a:r>
            <a:br>
              <a:rPr lang="en-GB" smtClean="0">
                <a:solidFill>
                  <a:schemeClr val="bg1"/>
                </a:solidFill>
                <a:latin typeface="Gill sans"/>
              </a:rPr>
            </a:br>
            <a:r>
              <a:rPr lang="en-GB" smtClean="0">
                <a:solidFill>
                  <a:schemeClr val="bg1"/>
                </a:solidFill>
                <a:latin typeface="Gill sans"/>
              </a:rPr>
              <a:t> </a:t>
            </a:r>
            <a:r>
              <a:rPr lang="en-GB" sz="2700" smtClean="0">
                <a:solidFill>
                  <a:schemeClr val="bg1"/>
                </a:solidFill>
                <a:latin typeface="Gill sans"/>
              </a:rPr>
              <a:t>AND</a:t>
            </a:r>
            <a:r>
              <a:rPr lang="en-GB" smtClean="0">
                <a:solidFill>
                  <a:schemeClr val="bg1"/>
                </a:solidFill>
                <a:latin typeface="Gill sans"/>
              </a:rPr>
              <a:t> </a:t>
            </a:r>
            <a:br>
              <a:rPr lang="en-GB" smtClean="0">
                <a:solidFill>
                  <a:schemeClr val="bg1"/>
                </a:solidFill>
                <a:latin typeface="Gill sans"/>
              </a:rPr>
            </a:br>
            <a:r>
              <a:rPr lang="en-GB" smtClean="0">
                <a:solidFill>
                  <a:schemeClr val="bg1"/>
                </a:solidFill>
                <a:latin typeface="Gill sans"/>
              </a:rPr>
              <a:t>GET </a:t>
            </a:r>
            <a:br>
              <a:rPr lang="en-GB" smtClean="0">
                <a:solidFill>
                  <a:schemeClr val="bg1"/>
                </a:solidFill>
                <a:latin typeface="Gill sans"/>
              </a:rPr>
            </a:br>
            <a:r>
              <a:rPr lang="en-GB" smtClean="0">
                <a:solidFill>
                  <a:schemeClr val="bg1"/>
                </a:solidFill>
                <a:latin typeface="Gill sans"/>
              </a:rPr>
              <a:t>HEALTHY </a:t>
            </a:r>
            <a:r>
              <a:rPr lang="en-GB" smtClean="0">
                <a:latin typeface="Gill sans"/>
              </a:rPr>
              <a:t/>
            </a:r>
            <a:br>
              <a:rPr lang="en-GB" smtClean="0">
                <a:latin typeface="Gill sans"/>
              </a:rPr>
            </a:br>
            <a:endParaRPr lang="en-GB" dirty="0">
              <a:latin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GB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Stress and the </a:t>
            </a:r>
            <a:r>
              <a:rPr lang="en-GB" dirty="0" err="1" smtClean="0">
                <a:solidFill>
                  <a:schemeClr val="bg2">
                    <a:lumMod val="90000"/>
                  </a:schemeClr>
                </a:solidFill>
              </a:rPr>
              <a:t>Mindbody</a:t>
            </a: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 solution; Releasing Trauma</a:t>
            </a:r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4" descr="cr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76672"/>
            <a:ext cx="1872208" cy="14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5760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Anxiety Loop; the Mind-Body connection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So </a:t>
            </a:r>
            <a:r>
              <a:rPr lang="en-GB" dirty="0" smtClean="0"/>
              <a:t>autonomic regulation </a:t>
            </a:r>
            <a:r>
              <a:rPr lang="en-GB" dirty="0" smtClean="0"/>
              <a:t>is not </a:t>
            </a:r>
            <a:r>
              <a:rPr lang="en-GB" dirty="0" smtClean="0"/>
              <a:t>a one-way </a:t>
            </a:r>
            <a:r>
              <a:rPr lang="en-GB" dirty="0" smtClean="0"/>
              <a:t>street ….</a:t>
            </a:r>
          </a:p>
          <a:p>
            <a:r>
              <a:rPr lang="en-GB" dirty="0" smtClean="0"/>
              <a:t>Hormonal, neurotransmitter, neuropeptide regulation is ongoing and interdependent</a:t>
            </a:r>
          </a:p>
          <a:p>
            <a:r>
              <a:rPr lang="en-GB" dirty="0" smtClean="0"/>
              <a:t>Every </a:t>
            </a:r>
            <a:r>
              <a:rPr lang="en-GB" dirty="0" smtClean="0"/>
              <a:t>cell in your body contains </a:t>
            </a:r>
            <a:r>
              <a:rPr lang="en-GB" b="1" dirty="0" smtClean="0"/>
              <a:t>neuropeptide</a:t>
            </a:r>
            <a:r>
              <a:rPr lang="en-GB" dirty="0" smtClean="0"/>
              <a:t>* </a:t>
            </a:r>
            <a:r>
              <a:rPr lang="en-GB" dirty="0" smtClean="0"/>
              <a:t>receptors </a:t>
            </a:r>
            <a:r>
              <a:rPr lang="en-GB" dirty="0" smtClean="0"/>
              <a:t>and there is constant feedback between the organs (esp. the gut and your brain)</a:t>
            </a:r>
          </a:p>
          <a:p>
            <a:r>
              <a:rPr lang="en-GB" dirty="0" smtClean="0"/>
              <a:t>Your cells know if you’re happy or sad, what you think changes the cellular environment and vice versa</a:t>
            </a:r>
          </a:p>
          <a:p>
            <a:r>
              <a:rPr lang="en-GB" dirty="0" smtClean="0"/>
              <a:t>Anxiety over symptoms keeps you stuck in sympathetic dominance</a:t>
            </a:r>
          </a:p>
          <a:p>
            <a:r>
              <a:rPr lang="en-GB" dirty="0" smtClean="0"/>
              <a:t>The distinction between mind and body is artificial</a:t>
            </a:r>
          </a:p>
          <a:p>
            <a:pPr>
              <a:buNone/>
            </a:pPr>
            <a:r>
              <a:rPr lang="en-GB" sz="1800" dirty="0" smtClean="0"/>
              <a:t>* </a:t>
            </a:r>
            <a:r>
              <a:rPr lang="en-GB" sz="2400" dirty="0" smtClean="0"/>
              <a:t>Candace Pert, Molecules of Emotion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5760"/>
            <a:ext cx="6192688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The Mind-Body connection; </a:t>
            </a:r>
            <a:r>
              <a:rPr lang="en-GB" sz="3600" dirty="0" err="1" smtClean="0"/>
              <a:t>Neuro</a:t>
            </a:r>
            <a:r>
              <a:rPr lang="en-GB" sz="3600" dirty="0" smtClean="0"/>
              <a:t>-peptides &amp; transmitters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157192"/>
            <a:ext cx="8435280" cy="9689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/>
              <a:t>A lot of neurotransmitters are in your gut e.g. serotonin so they are not just a brain – body connection but a constant interplay. </a:t>
            </a:r>
          </a:p>
          <a:p>
            <a:pPr>
              <a:buNone/>
            </a:pPr>
            <a:r>
              <a:rPr lang="en-GB" sz="2400" dirty="0" smtClean="0"/>
              <a:t>What triggers these to become imbalanced? Stress &amp; trauma are major contributors – threat to survival</a:t>
            </a:r>
            <a:endParaRPr lang="en-GB" sz="2400" dirty="0"/>
          </a:p>
        </p:txBody>
      </p:sp>
      <p:pic>
        <p:nvPicPr>
          <p:cNvPr id="4" name="Picture 3" descr="neuropeptide transmi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268760"/>
            <a:ext cx="5308375" cy="3722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Threat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8600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sz="7000" dirty="0" smtClean="0"/>
              <a:t>When under threat an mammal will</a:t>
            </a:r>
          </a:p>
          <a:p>
            <a:pPr>
              <a:buNone/>
            </a:pPr>
            <a:r>
              <a:rPr lang="en-GB" sz="7000" dirty="0" smtClean="0"/>
              <a:t>1/ seek </a:t>
            </a:r>
            <a:r>
              <a:rPr lang="en-GB" sz="7000" b="1" dirty="0" smtClean="0"/>
              <a:t>attachment</a:t>
            </a:r>
            <a:r>
              <a:rPr lang="en-GB" sz="7000" dirty="0" smtClean="0"/>
              <a:t> (parasympathetic – smart </a:t>
            </a:r>
            <a:r>
              <a:rPr lang="en-GB" sz="7000" dirty="0" err="1" smtClean="0"/>
              <a:t>vagus</a:t>
            </a:r>
            <a:r>
              <a:rPr lang="en-GB" sz="7000" dirty="0" smtClean="0"/>
              <a:t>)</a:t>
            </a:r>
          </a:p>
          <a:p>
            <a:pPr>
              <a:buNone/>
            </a:pPr>
            <a:r>
              <a:rPr lang="en-GB" sz="7000" dirty="0" smtClean="0"/>
              <a:t>2/ then escape (</a:t>
            </a:r>
            <a:r>
              <a:rPr lang="en-GB" sz="7000" b="1" dirty="0" smtClean="0"/>
              <a:t>fight or flight</a:t>
            </a:r>
            <a:r>
              <a:rPr lang="en-GB" sz="7000" dirty="0" smtClean="0"/>
              <a:t>) (HPA – sympathetic  nerve) and finally, </a:t>
            </a:r>
            <a:r>
              <a:rPr lang="en-GB" sz="7000" i="1" dirty="0" smtClean="0"/>
              <a:t>if all else fails</a:t>
            </a:r>
          </a:p>
          <a:p>
            <a:pPr>
              <a:buNone/>
            </a:pPr>
            <a:r>
              <a:rPr lang="en-GB" sz="7000" dirty="0" smtClean="0"/>
              <a:t>3/ ‘</a:t>
            </a:r>
            <a:r>
              <a:rPr lang="en-GB" sz="7000" b="1" dirty="0" smtClean="0"/>
              <a:t>freeze</a:t>
            </a:r>
            <a:r>
              <a:rPr lang="en-GB" sz="7000" dirty="0" smtClean="0"/>
              <a:t>’ response* (unmyelinated </a:t>
            </a:r>
            <a:r>
              <a:rPr lang="en-GB" sz="7000" dirty="0" err="1" smtClean="0"/>
              <a:t>vagus</a:t>
            </a:r>
            <a:r>
              <a:rPr lang="en-GB" sz="7000" dirty="0" smtClean="0"/>
              <a:t> – reptilian parasympathetic</a:t>
            </a:r>
          </a:p>
          <a:p>
            <a:pPr>
              <a:buNone/>
            </a:pPr>
            <a:r>
              <a:rPr lang="en-GB" sz="7000" dirty="0" smtClean="0"/>
              <a:t>Mediated by the </a:t>
            </a:r>
            <a:r>
              <a:rPr lang="en-GB" sz="7000" b="1" dirty="0" smtClean="0"/>
              <a:t>autonomic nervous system </a:t>
            </a:r>
            <a:r>
              <a:rPr lang="en-GB" sz="7000" dirty="0" smtClean="0"/>
              <a:t>which is unconscious (out of conscious awareness)</a:t>
            </a:r>
          </a:p>
          <a:p>
            <a:pPr>
              <a:buNone/>
            </a:pPr>
            <a:r>
              <a:rPr lang="en-GB" sz="7000" dirty="0" smtClean="0"/>
              <a:t>Result of this if it is undischarged</a:t>
            </a:r>
            <a:r>
              <a:rPr lang="en-GB" sz="7000" dirty="0"/>
              <a:t> </a:t>
            </a:r>
            <a:r>
              <a:rPr lang="en-GB" sz="7000" dirty="0" smtClean="0"/>
              <a:t>= </a:t>
            </a:r>
            <a:r>
              <a:rPr lang="en-GB" sz="7000" b="1" dirty="0" smtClean="0"/>
              <a:t>trauma; an unresolved emotional threat to our survival</a:t>
            </a:r>
            <a:r>
              <a:rPr lang="en-GB" sz="5100" b="1" dirty="0" smtClean="0"/>
              <a:t/>
            </a:r>
            <a:br>
              <a:rPr lang="en-GB" sz="5100" b="1" dirty="0" smtClean="0"/>
            </a:br>
            <a:r>
              <a:rPr lang="en-GB" sz="5100" b="1" dirty="0" smtClean="0"/>
              <a:t> </a:t>
            </a:r>
            <a:endParaRPr lang="en-GB" sz="5100" dirty="0" smtClean="0"/>
          </a:p>
          <a:p>
            <a:pPr>
              <a:buNone/>
            </a:pPr>
            <a:r>
              <a:rPr lang="en-GB" sz="4400" dirty="0" smtClean="0"/>
              <a:t>*</a:t>
            </a:r>
            <a:r>
              <a:rPr lang="en-GB" sz="6000" dirty="0" smtClean="0"/>
              <a:t>Children are particularly susceptible because they cannot flee and women are much more vulnerable to freeze</a:t>
            </a: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6521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Triune Brain: origin of unconscious threat</a:t>
            </a:r>
            <a:endParaRPr lang="en-GB" dirty="0"/>
          </a:p>
        </p:txBody>
      </p:sp>
      <p:pic>
        <p:nvPicPr>
          <p:cNvPr id="4" name="Content Placeholder 3" descr="evolutionarybrainJ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95590"/>
            <a:ext cx="8229600" cy="4335182"/>
          </a:xfrm>
        </p:spPr>
      </p:pic>
      <p:sp>
        <p:nvSpPr>
          <p:cNvPr id="5" name="TextBox 4"/>
          <p:cNvSpPr txBox="1"/>
          <p:nvPr/>
        </p:nvSpPr>
        <p:spPr>
          <a:xfrm>
            <a:off x="2771800" y="6027003"/>
            <a:ext cx="5873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subconscious  - we are not aware of them;</a:t>
            </a:r>
          </a:p>
          <a:p>
            <a:r>
              <a:rPr lang="en-GB" sz="2400" dirty="0" smtClean="0"/>
              <a:t> our survival mechanism – 90% our function</a:t>
            </a:r>
            <a:endParaRPr lang="en-GB" sz="24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5400092" y="4401108"/>
            <a:ext cx="504056" cy="2592288"/>
          </a:xfrm>
          <a:prstGeom prst="leftBrace">
            <a:avLst>
              <a:gd name="adj1" fmla="val 8333"/>
              <a:gd name="adj2" fmla="val 48962"/>
            </a:avLst>
          </a:prstGeom>
          <a:ln w="25400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Trauma: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89040"/>
          </a:xfrm>
        </p:spPr>
        <p:txBody>
          <a:bodyPr>
            <a:noAutofit/>
          </a:bodyPr>
          <a:lstStyle/>
          <a:p>
            <a:r>
              <a:rPr lang="en-GB" sz="2800" i="1" dirty="0" smtClean="0"/>
              <a:t>Any unresolved event pathologically /permanently encoded causing emotion/symptoms in the present</a:t>
            </a:r>
          </a:p>
          <a:p>
            <a:r>
              <a:rPr lang="en-GB" sz="2800" dirty="0" smtClean="0"/>
              <a:t>Can be physical (e.g. accident) or psychological e.g. abuse. Usually in childhood/young adulthood, linked by emotions &amp; memory in the subconscious mind</a:t>
            </a:r>
          </a:p>
          <a:p>
            <a:r>
              <a:rPr lang="en-GB" sz="2800" dirty="0" smtClean="0"/>
              <a:t>The </a:t>
            </a:r>
            <a:r>
              <a:rPr lang="en-GB" sz="2800" b="1" i="1" dirty="0" smtClean="0"/>
              <a:t>meaning</a:t>
            </a:r>
            <a:r>
              <a:rPr lang="en-GB" sz="2800" dirty="0" smtClean="0"/>
              <a:t> we attribute to the event not the severity of the event itself. So can be simply lack of love/support, feelings of abandonment, etc. </a:t>
            </a:r>
            <a:r>
              <a:rPr lang="en-GB" sz="2800" b="1" i="1" dirty="0" smtClean="0"/>
              <a:t>Helplessness </a:t>
            </a:r>
            <a:r>
              <a:rPr lang="en-GB" sz="2800" i="1" dirty="0" smtClean="0"/>
              <a:t>is the trigger.</a:t>
            </a:r>
          </a:p>
          <a:p>
            <a:r>
              <a:rPr lang="en-GB" sz="2800" i="1" dirty="0" smtClean="0"/>
              <a:t>Trauma = Unresolved emotional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51920" y="1340768"/>
            <a:ext cx="1728192" cy="18722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3969060"/>
            <a:ext cx="22322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91880" y="3969060"/>
            <a:ext cx="22322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84168" y="3969060"/>
            <a:ext cx="22322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9752" y="2852936"/>
            <a:ext cx="165618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36096" y="2780928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 flipH="1">
            <a:off x="4608004" y="3212976"/>
            <a:ext cx="36004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1916832"/>
            <a:ext cx="111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Event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360" y="4766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Traumatic memory formation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411307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Emotion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e.g. fear</a:t>
            </a:r>
            <a:endParaRPr lang="en-GB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3933056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Thought/ belief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e.g. I’m not safe</a:t>
            </a:r>
            <a:endParaRPr lang="en-GB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393305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Sensation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e.g. pounding heart, clock ticking, etc</a:t>
            </a:r>
            <a:endParaRPr lang="en-GB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209685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No escape possible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9752" y="57332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Stored in limbic system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Emotional/</a:t>
            </a:r>
            <a:br>
              <a:rPr lang="en-GB" dirty="0" smtClean="0"/>
            </a:br>
            <a:r>
              <a:rPr lang="en-GB" dirty="0" smtClean="0"/>
              <a:t>Mammalian Brain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769" r="58050" b="42092"/>
          <a:stretch>
            <a:fillRect/>
          </a:stretch>
        </p:blipFill>
        <p:spPr bwMode="auto">
          <a:xfrm>
            <a:off x="1763688" y="1700808"/>
            <a:ext cx="5897251" cy="364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5715000"/>
            <a:ext cx="7056784" cy="738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</a:t>
            </a:r>
            <a:r>
              <a:rPr lang="en-GB" sz="3600" dirty="0" smtClean="0">
                <a:latin typeface="+mj-lt"/>
                <a:ea typeface="+mj-ea"/>
                <a:cs typeface="+mj-cs"/>
              </a:rPr>
              <a:t>traumatic memory is stored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is trauma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0000" lnSpcReduction="20000"/>
          </a:bodyPr>
          <a:lstStyle/>
          <a:p>
            <a:r>
              <a:rPr lang="en-GB" sz="5900" dirty="0"/>
              <a:t>Any resulting event </a:t>
            </a:r>
            <a:r>
              <a:rPr lang="en-GB" sz="5900" i="1" dirty="0"/>
              <a:t>which triggers the same emotion </a:t>
            </a:r>
            <a:r>
              <a:rPr lang="en-GB" sz="5900" dirty="0"/>
              <a:t>will result in </a:t>
            </a:r>
            <a:r>
              <a:rPr lang="en-GB" sz="5900" dirty="0" smtClean="0"/>
              <a:t>compounding and </a:t>
            </a:r>
            <a:r>
              <a:rPr lang="en-GB" sz="5900" dirty="0"/>
              <a:t>a re-experiencing of original emotion - </a:t>
            </a:r>
            <a:r>
              <a:rPr lang="en-GB" sz="5900" dirty="0" smtClean="0"/>
              <a:t>overwhelm</a:t>
            </a:r>
            <a:endParaRPr lang="en-GB" sz="5900" dirty="0"/>
          </a:p>
          <a:p>
            <a:r>
              <a:rPr lang="en-GB" sz="5900" dirty="0"/>
              <a:t>The more trauma you have the more </a:t>
            </a:r>
            <a:r>
              <a:rPr lang="en-GB" sz="5900" dirty="0" smtClean="0"/>
              <a:t>cumulative emotional </a:t>
            </a:r>
            <a:r>
              <a:rPr lang="en-GB" sz="5900" dirty="0"/>
              <a:t>charge and the more disabling it will be. Affects personality and behaviour to a huge extent.</a:t>
            </a:r>
          </a:p>
          <a:p>
            <a:r>
              <a:rPr lang="en-GB" sz="5900" dirty="0"/>
              <a:t>Trauma is </a:t>
            </a:r>
            <a:r>
              <a:rPr lang="en-GB" sz="5900" b="1" dirty="0"/>
              <a:t>persistent, present and </a:t>
            </a:r>
            <a:r>
              <a:rPr lang="en-GB" sz="5900" b="1" dirty="0" smtClean="0"/>
              <a:t>pervasive</a:t>
            </a:r>
          </a:p>
          <a:p>
            <a:r>
              <a:rPr lang="en-GB" sz="5900" dirty="0" smtClean="0"/>
              <a:t>As it is stored in procedural memory it becomes a self-perpetuating cycle of internally generated subconscious stress which makes further trauma more likely - </a:t>
            </a:r>
            <a:r>
              <a:rPr lang="en-GB" sz="5900" b="1" dirty="0" smtClean="0"/>
              <a:t>kindling</a:t>
            </a:r>
          </a:p>
          <a:p>
            <a:r>
              <a:rPr lang="en-GB" sz="5900" dirty="0" smtClean="0"/>
              <a:t>Symptoms</a:t>
            </a:r>
            <a:r>
              <a:rPr lang="en-GB" sz="5900" dirty="0"/>
              <a:t>: depression, anxiety, panic attacks, </a:t>
            </a:r>
            <a:r>
              <a:rPr lang="en-GB" sz="5900" dirty="0" smtClean="0"/>
              <a:t>poor eyesight, chronic </a:t>
            </a:r>
            <a:r>
              <a:rPr lang="en-GB" sz="5900" dirty="0"/>
              <a:t>pain (</a:t>
            </a:r>
            <a:r>
              <a:rPr lang="en-GB" sz="5900" dirty="0" err="1"/>
              <a:t>e.g</a:t>
            </a:r>
            <a:r>
              <a:rPr lang="en-GB" sz="5900" dirty="0"/>
              <a:t> back pain, TMJ, whiplash, </a:t>
            </a:r>
            <a:r>
              <a:rPr lang="en-GB" sz="5900" dirty="0" smtClean="0"/>
              <a:t>Chronic Fatigue)*.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 </a:t>
            </a:r>
          </a:p>
          <a:p>
            <a:pPr>
              <a:buNone/>
            </a:pPr>
            <a:r>
              <a:rPr lang="en-GB" dirty="0"/>
              <a:t>*</a:t>
            </a:r>
            <a:r>
              <a:rPr lang="en-GB" sz="4000" dirty="0"/>
              <a:t>Trauma heightens sensitivity to physical pain neurologically (Howard 2000) and is associated with development of persistent (chronic) pain (Hart-Johnson &amp; Green 2012</a:t>
            </a:r>
            <a:r>
              <a:rPr lang="en-GB" sz="4000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Trauma = Unresolved Emotional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Emotions are just feeling states made from neural connections. Most are habit-based.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Reactive: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fear and defensive rage </a:t>
            </a:r>
            <a:r>
              <a:rPr lang="en-GB" dirty="0" smtClean="0"/>
              <a:t>– primitive, hardwired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Routine: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happiness, surprise, anger</a:t>
            </a:r>
            <a:r>
              <a:rPr lang="en-GB" dirty="0" smtClean="0"/>
              <a:t>, etc – learned and fleeting in prefrontal cortex.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Reflective: require conscious thought e.g.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shame, guilt, grief, jealousy</a:t>
            </a:r>
            <a:r>
              <a:rPr lang="en-GB" dirty="0" smtClean="0"/>
              <a:t>, etc. Long-lived and </a:t>
            </a:r>
            <a:r>
              <a:rPr lang="en-GB" i="1" dirty="0" smtClean="0"/>
              <a:t>can be traumatically encoded </a:t>
            </a:r>
            <a:r>
              <a:rPr lang="en-GB" dirty="0" smtClean="0"/>
              <a:t>in the limbic system (</a:t>
            </a:r>
            <a:r>
              <a:rPr lang="en-GB" dirty="0" err="1" smtClean="0"/>
              <a:t>amygdala</a:t>
            </a:r>
            <a:r>
              <a:rPr lang="en-GB" dirty="0" smtClean="0"/>
              <a:t> and hippocampus)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Emotions are stressors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Reactive and Reflective emotions </a:t>
            </a:r>
            <a:r>
              <a:rPr lang="en-GB" i="1" dirty="0" smtClean="0"/>
              <a:t>do not diminish over time </a:t>
            </a:r>
            <a:r>
              <a:rPr lang="en-GB" dirty="0" smtClean="0"/>
              <a:t>and produce </a:t>
            </a:r>
            <a:r>
              <a:rPr lang="en-GB" b="1" dirty="0" smtClean="0"/>
              <a:t>chronic inescapable stress</a:t>
            </a:r>
          </a:p>
          <a:p>
            <a:r>
              <a:rPr lang="en-GB" dirty="0" smtClean="0"/>
              <a:t>Appetitive needs e.g. attachment, food, water and sex promote drives which, if unmet, also cause stress. Addictions can therefore form.</a:t>
            </a:r>
          </a:p>
          <a:p>
            <a:r>
              <a:rPr lang="en-GB" dirty="0" smtClean="0"/>
              <a:t>Both are evolutionary adaptations - ↑survival</a:t>
            </a:r>
          </a:p>
          <a:p>
            <a:r>
              <a:rPr lang="en-GB" dirty="0" smtClean="0"/>
              <a:t>Both affect memory, perception, thought and action via evaluation of the prefrontal cortex.</a:t>
            </a:r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About me </a:t>
            </a:r>
            <a:br>
              <a:rPr lang="en-GB" dirty="0" smtClean="0"/>
            </a:br>
            <a:r>
              <a:rPr lang="en-GB" dirty="0" smtClean="0"/>
              <a:t>Patricia </a:t>
            </a:r>
            <a:r>
              <a:rPr lang="en-GB" dirty="0" err="1" smtClean="0"/>
              <a:t>Worby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9448"/>
            <a:ext cx="8589640" cy="477991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Biochemistry/pharmacology graduate,</a:t>
            </a:r>
          </a:p>
          <a:p>
            <a:pPr>
              <a:buNone/>
            </a:pPr>
            <a:r>
              <a:rPr lang="en-GB" dirty="0" smtClean="0"/>
              <a:t>    postgraduate health researcher. </a:t>
            </a:r>
          </a:p>
          <a:p>
            <a:r>
              <a:rPr lang="en-GB" dirty="0" smtClean="0"/>
              <a:t>Despite a ‘good diet’ I had asthma, allergies, depression,, migraines, skin cancer, then CFS/joint swelling..</a:t>
            </a:r>
          </a:p>
          <a:p>
            <a:r>
              <a:rPr lang="en-GB" dirty="0" smtClean="0"/>
              <a:t>Tried Chinese medicine in desperation - worked in 3 days!</a:t>
            </a:r>
          </a:p>
          <a:p>
            <a:r>
              <a:rPr lang="en-GB" dirty="0" smtClean="0"/>
              <a:t>Changed my mind. Studied: Nutritional medicine, Clinical massage, Reiki, EFT, and Hypnotherapy. </a:t>
            </a:r>
          </a:p>
          <a:p>
            <a:r>
              <a:rPr lang="en-GB" dirty="0" smtClean="0"/>
              <a:t>Now a natural health practitioner, wellbeing coach, specialist in </a:t>
            </a:r>
            <a:r>
              <a:rPr lang="en-GB" i="1" dirty="0" smtClean="0"/>
              <a:t>chronic pain </a:t>
            </a:r>
            <a:r>
              <a:rPr lang="en-GB" dirty="0" smtClean="0"/>
              <a:t>e.g. anxiety, back pain, auto-immune, CFS, Fibromyalgia, etc.</a:t>
            </a:r>
          </a:p>
          <a:p>
            <a:pPr>
              <a:buNone/>
            </a:pP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www.alchemytherapies.co.uk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meforclinic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833258" cy="183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Nature of Emotions - Fear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4925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/>
              <a:t>Can be motivating /enhance decision-making (diminish choices) and </a:t>
            </a:r>
            <a:r>
              <a:rPr lang="en-GB" sz="2800" b="1" dirty="0" smtClean="0"/>
              <a:t>help memory retrieval </a:t>
            </a:r>
            <a:r>
              <a:rPr lang="en-GB" sz="2800" dirty="0" smtClean="0"/>
              <a:t>(in short term)</a:t>
            </a:r>
          </a:p>
          <a:p>
            <a:pPr>
              <a:spcBef>
                <a:spcPts val="0"/>
              </a:spcBef>
            </a:pPr>
            <a:r>
              <a:rPr lang="en-GB" sz="2800" b="1" dirty="0" smtClean="0"/>
              <a:t>Most </a:t>
            </a:r>
            <a:r>
              <a:rPr lang="en-GB" sz="2800" b="1" dirty="0"/>
              <a:t>ancient </a:t>
            </a:r>
            <a:r>
              <a:rPr lang="en-GB" sz="2800" b="1" dirty="0" smtClean="0"/>
              <a:t>emotion</a:t>
            </a:r>
            <a:r>
              <a:rPr lang="en-GB" sz="2800" dirty="0" smtClean="0"/>
              <a:t>, </a:t>
            </a:r>
            <a:r>
              <a:rPr lang="en-GB" sz="2800" dirty="0"/>
              <a:t>hardwired. Conserved </a:t>
            </a:r>
            <a:r>
              <a:rPr lang="en-GB" sz="2800" dirty="0" smtClean="0"/>
              <a:t>through </a:t>
            </a:r>
            <a:r>
              <a:rPr lang="en-GB" sz="2800" dirty="0"/>
              <a:t>evolution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Survival mechanism </a:t>
            </a:r>
            <a:r>
              <a:rPr lang="en-GB" sz="2800" dirty="0"/>
              <a:t>to encode fear-producing memories to avoid predation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Amygdala </a:t>
            </a:r>
            <a:r>
              <a:rPr lang="en-GB" sz="2800" dirty="0"/>
              <a:t>directs </a:t>
            </a:r>
            <a:r>
              <a:rPr lang="en-GB" sz="2800" b="1" dirty="0"/>
              <a:t>hippocampus</a:t>
            </a:r>
            <a:r>
              <a:rPr lang="en-GB" sz="2800" dirty="0"/>
              <a:t> to store and retrieve </a:t>
            </a:r>
            <a:r>
              <a:rPr lang="en-GB" sz="2800" i="1" dirty="0"/>
              <a:t>encoded </a:t>
            </a:r>
            <a:r>
              <a:rPr lang="en-GB" sz="2800" dirty="0"/>
              <a:t>memories for ready retrieval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Indirect (learnt) information can also be encoded </a:t>
            </a:r>
            <a:r>
              <a:rPr lang="en-GB" sz="2800" dirty="0" smtClean="0"/>
              <a:t>as trauma </a:t>
            </a:r>
            <a:r>
              <a:rPr lang="en-GB" sz="2800" dirty="0" err="1" smtClean="0"/>
              <a:t>e.g</a:t>
            </a:r>
            <a:r>
              <a:rPr lang="en-GB" sz="2800" dirty="0" smtClean="0"/>
              <a:t> </a:t>
            </a:r>
            <a:r>
              <a:rPr lang="en-GB" sz="2800" dirty="0"/>
              <a:t>if your mother says it’s unsafe </a:t>
            </a:r>
            <a:r>
              <a:rPr lang="en-GB" sz="2800" dirty="0" smtClean="0"/>
              <a:t>or she screams when she sees a spider i.e. a learned response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Traumatisation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When an event happens before the hippocampus becomes active @age 3-4 are stored in </a:t>
            </a:r>
            <a:r>
              <a:rPr lang="en-GB" i="1" dirty="0" smtClean="0"/>
              <a:t>procedural memory – sense feeling, no cognition. </a:t>
            </a:r>
            <a:r>
              <a:rPr lang="en-GB" dirty="0" smtClean="0"/>
              <a:t>Or emotionally charged </a:t>
            </a:r>
            <a:r>
              <a:rPr lang="en-GB" i="1" dirty="0" smtClean="0"/>
              <a:t>implicit </a:t>
            </a:r>
            <a:r>
              <a:rPr lang="en-GB" dirty="0" smtClean="0"/>
              <a:t>memories at a later stage – you can’t explain them</a:t>
            </a:r>
          </a:p>
          <a:p>
            <a:r>
              <a:rPr lang="en-GB" dirty="0" smtClean="0"/>
              <a:t>Our behaviour is largely driven by these early events in procedural memory. </a:t>
            </a:r>
          </a:p>
          <a:p>
            <a:r>
              <a:rPr lang="en-GB" dirty="0" smtClean="0"/>
              <a:t>If they are traumatised memories (i.e. with </a:t>
            </a:r>
            <a:r>
              <a:rPr lang="en-GB" i="1" dirty="0" smtClean="0"/>
              <a:t>helplessness</a:t>
            </a:r>
            <a:r>
              <a:rPr lang="en-GB" dirty="0" smtClean="0"/>
              <a:t>) they will be </a:t>
            </a:r>
            <a:r>
              <a:rPr lang="en-GB" i="1" dirty="0" smtClean="0"/>
              <a:t>stored below </a:t>
            </a:r>
            <a:r>
              <a:rPr lang="en-GB" dirty="0" smtClean="0"/>
              <a:t>conscious awareness and never fade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memory is stabilised by encoding of the memory trace – </a:t>
            </a:r>
            <a:r>
              <a:rPr lang="en-GB" b="1" dirty="0" smtClean="0"/>
              <a:t>consolidation </a:t>
            </a:r>
            <a:r>
              <a:rPr lang="en-GB" dirty="0" smtClean="0"/>
              <a:t>of neural pathways</a:t>
            </a:r>
          </a:p>
          <a:p>
            <a:r>
              <a:rPr lang="en-GB" dirty="0" smtClean="0"/>
              <a:t>In traumatisation the memory becomes </a:t>
            </a:r>
            <a:r>
              <a:rPr lang="en-GB" b="1" dirty="0" smtClean="0"/>
              <a:t>permanently</a:t>
            </a:r>
            <a:r>
              <a:rPr lang="en-GB" dirty="0" smtClean="0"/>
              <a:t> </a:t>
            </a:r>
            <a:r>
              <a:rPr lang="en-GB" b="1" dirty="0" smtClean="0"/>
              <a:t>encoded </a:t>
            </a:r>
            <a:r>
              <a:rPr lang="en-GB" dirty="0" smtClean="0"/>
              <a:t>in the </a:t>
            </a:r>
            <a:r>
              <a:rPr lang="en-GB" dirty="0" err="1" smtClean="0"/>
              <a:t>amgydala</a:t>
            </a:r>
            <a:endParaRPr lang="en-GB" dirty="0" smtClean="0"/>
          </a:p>
        </p:txBody>
      </p:sp>
      <p:pic>
        <p:nvPicPr>
          <p:cNvPr id="4" name="Picture 3" descr="neural-pathwa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796" y="3789040"/>
            <a:ext cx="4089204" cy="30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717032"/>
            <a:ext cx="460851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i.e. when triggered by similar events, you re-experience the emotions </a:t>
            </a:r>
            <a:r>
              <a:rPr lang="en-GB" sz="2800" i="1" dirty="0" smtClean="0"/>
              <a:t>as if they were today. </a:t>
            </a:r>
            <a:r>
              <a:rPr lang="en-GB" sz="2800" dirty="0" smtClean="0"/>
              <a:t>Mediated by neurotransmitters glutamate, </a:t>
            </a:r>
            <a:r>
              <a:rPr lang="en-GB" sz="2800" dirty="0" err="1" smtClean="0"/>
              <a:t>noradrenaline</a:t>
            </a:r>
            <a:r>
              <a:rPr lang="en-GB" sz="2800" dirty="0" smtClean="0"/>
              <a:t>, </a:t>
            </a:r>
            <a:r>
              <a:rPr lang="en-GB" sz="2800" dirty="0" err="1" smtClean="0"/>
              <a:t>cortisol</a:t>
            </a:r>
            <a:r>
              <a:rPr lang="en-GB" sz="2800" dirty="0" smtClean="0"/>
              <a:t> and dopamine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Trauma spectrum – no trauma?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‘Big T’ trauma – life-threatening situation e.g. abuse, accident, unresolved loss, operation, etc</a:t>
            </a:r>
          </a:p>
          <a:p>
            <a:r>
              <a:rPr lang="en-GB" dirty="0" smtClean="0"/>
              <a:t>‘Little t’ trauma – many childhood experiences – not always thought of as trauma at the time. Any emotionally charged experience which you interpret as inescapable e.g. your parents argue, you are blamed for something, bullying, etc</a:t>
            </a:r>
          </a:p>
          <a:p>
            <a:r>
              <a:rPr lang="en-GB" dirty="0" smtClean="0"/>
              <a:t>Affects autonomic nervous system causing addictions, chronic pain, panic attacks, depression, insomnia (</a:t>
            </a:r>
            <a:r>
              <a:rPr lang="en-GB" dirty="0" err="1" smtClean="0"/>
              <a:t>hypervigilance</a:t>
            </a:r>
            <a:r>
              <a:rPr lang="en-GB" dirty="0" smtClean="0"/>
              <a:t>), irritability, procrastination, mutual dependency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Traumatising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517232"/>
            <a:ext cx="8568952" cy="1730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All create negative cognition = </a:t>
            </a:r>
            <a:r>
              <a:rPr lang="en-GB" sz="2400" i="1" dirty="0" smtClean="0"/>
              <a:t>belief about self at time of event</a:t>
            </a:r>
          </a:p>
          <a:p>
            <a:pPr>
              <a:buNone/>
            </a:pPr>
            <a:r>
              <a:rPr lang="en-GB" sz="2400" dirty="0" smtClean="0"/>
              <a:t>NC is based on the </a:t>
            </a:r>
            <a:r>
              <a:rPr lang="en-GB" sz="2400" i="1" dirty="0" smtClean="0"/>
              <a:t>emotion</a:t>
            </a:r>
            <a:r>
              <a:rPr lang="en-GB" sz="2400" dirty="0" smtClean="0"/>
              <a:t> not on the data about the event itself. Therefore </a:t>
            </a:r>
            <a:r>
              <a:rPr lang="en-GB" sz="2400" i="1" dirty="0" smtClean="0"/>
              <a:t>changing your thinking has limits</a:t>
            </a:r>
            <a:r>
              <a:rPr lang="en-GB" sz="2400" b="1" dirty="0" smtClean="0"/>
              <a:t>.</a:t>
            </a:r>
          </a:p>
          <a:p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3851920" y="1340768"/>
            <a:ext cx="1728192" cy="18722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71600" y="3969060"/>
            <a:ext cx="22322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91880" y="3969060"/>
            <a:ext cx="22322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084168" y="3969060"/>
            <a:ext cx="22322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339752" y="2852936"/>
            <a:ext cx="165618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36096" y="2780928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>
            <a:endCxn id="18" idx="0"/>
          </p:cNvCxnSpPr>
          <p:nvPr/>
        </p:nvCxnSpPr>
        <p:spPr>
          <a:xfrm flipH="1">
            <a:off x="4608004" y="3212976"/>
            <a:ext cx="36004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" name="TextBox 22"/>
          <p:cNvSpPr txBox="1"/>
          <p:nvPr/>
        </p:nvSpPr>
        <p:spPr>
          <a:xfrm>
            <a:off x="4139952" y="1916832"/>
            <a:ext cx="111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Event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624" y="411307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Emotion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e.g. fear</a:t>
            </a:r>
            <a:endParaRPr lang="en-GB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3933056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Thought/ belief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e.g. I’m not safe</a:t>
            </a:r>
            <a:endParaRPr lang="en-GB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393305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Sensation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e.g. pounding heart, clock ticking, etc</a:t>
            </a:r>
            <a:endParaRPr lang="en-GB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209685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No escape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Neurobiology of trauma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Talking about it doesn’t change the way the memory is stored. i.e. changing thinking (‘cognitive restructuring’ not so effective for trauma).</a:t>
            </a:r>
          </a:p>
          <a:p>
            <a:r>
              <a:rPr lang="en-GB" dirty="0" smtClean="0"/>
              <a:t>Need to work at the level of </a:t>
            </a:r>
            <a:r>
              <a:rPr lang="en-GB" i="1" dirty="0" smtClean="0"/>
              <a:t>emotion, </a:t>
            </a:r>
            <a:r>
              <a:rPr lang="en-GB" dirty="0" smtClean="0"/>
              <a:t>engage emotion to </a:t>
            </a:r>
            <a:r>
              <a:rPr lang="en-GB" smtClean="0"/>
              <a:t>fire neural </a:t>
            </a:r>
            <a:r>
              <a:rPr lang="en-GB" dirty="0" smtClean="0"/>
              <a:t>pathways</a:t>
            </a:r>
          </a:p>
          <a:p>
            <a:r>
              <a:rPr lang="en-GB" i="1" dirty="0" smtClean="0"/>
              <a:t>These maladaptive memories are: </a:t>
            </a:r>
          </a:p>
          <a:p>
            <a:pPr lvl="1"/>
            <a:r>
              <a:rPr lang="en-GB" dirty="0" smtClean="0"/>
              <a:t>Associative</a:t>
            </a:r>
          </a:p>
          <a:p>
            <a:pPr lvl="1"/>
            <a:r>
              <a:rPr lang="en-GB" dirty="0" smtClean="0"/>
              <a:t>Cumulative</a:t>
            </a:r>
          </a:p>
          <a:p>
            <a:pPr lvl="1"/>
            <a:r>
              <a:rPr lang="en-GB" i="1" dirty="0" smtClean="0"/>
              <a:t>Frozen (this is the difference with mal/adaptive) </a:t>
            </a:r>
          </a:p>
          <a:p>
            <a:pPr lvl="1"/>
            <a:r>
              <a:rPr lang="en-GB" i="1" dirty="0" smtClean="0"/>
              <a:t>Painful – overload! the past gets stored in the present</a:t>
            </a:r>
          </a:p>
          <a:p>
            <a:pPr>
              <a:buNone/>
            </a:pPr>
            <a:r>
              <a:rPr lang="en-GB" dirty="0" smtClean="0"/>
              <a:t>But you may not be aware why</a:t>
            </a:r>
            <a:r>
              <a:rPr lang="en-GB" i="1" dirty="0" smtClean="0"/>
              <a:t> – it is unconscious</a:t>
            </a:r>
          </a:p>
          <a:p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824" y="1628800"/>
            <a:ext cx="89277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000" dirty="0" smtClean="0"/>
              <a:t>Body locked into ‘fight and flight’ – </a:t>
            </a:r>
            <a:r>
              <a:rPr lang="en-GB" sz="3000" b="1" dirty="0" smtClean="0"/>
              <a:t>sympathetic dominance</a:t>
            </a:r>
            <a:r>
              <a:rPr lang="en-GB" sz="3000" dirty="0" smtClean="0"/>
              <a:t> - mental &amp; physical illness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Feel ‘stupid’ and embarrassed, weak, vulnerable, </a:t>
            </a:r>
            <a:r>
              <a:rPr lang="en-GB" sz="3000" b="1" dirty="0" smtClean="0"/>
              <a:t>shame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Have a low tolerance for frustration, slow changes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A</a:t>
            </a:r>
            <a:r>
              <a:rPr lang="en-GB" sz="3000" i="1" dirty="0" smtClean="0"/>
              <a:t>void </a:t>
            </a:r>
            <a:r>
              <a:rPr lang="en-GB" sz="3000" dirty="0" smtClean="0"/>
              <a:t>things that trigger or re-enact rather than resolve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Adopt ‘learned helplessness’ – lose faith we can change.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Dissociate /freeze, not even in touch with emotions.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We </a:t>
            </a:r>
            <a:r>
              <a:rPr lang="en-GB" sz="3000" i="1" dirty="0" smtClean="0"/>
              <a:t>fear change</a:t>
            </a:r>
            <a:r>
              <a:rPr lang="en-GB" sz="3000" dirty="0" smtClean="0"/>
              <a:t>. We dig our heals in – </a:t>
            </a:r>
            <a:r>
              <a:rPr lang="en-GB" sz="3000" i="1" dirty="0" smtClean="0"/>
              <a:t>‘resistance</a:t>
            </a:r>
            <a:r>
              <a:rPr lang="en-GB" sz="3000" dirty="0" smtClean="0"/>
              <a:t>’ and carry on doing what we’ve always done. Habit</a:t>
            </a:r>
            <a:endParaRPr lang="en-GB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9872" y="125760"/>
            <a:ext cx="526692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Why we struggle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3 pillars of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Psychotherapy: talking therapy which aims to understand origin of problem and in ‘re-framing’ it to resolve it. Largely unsuccessful.</a:t>
            </a:r>
          </a:p>
          <a:p>
            <a:r>
              <a:rPr lang="en-GB" dirty="0" smtClean="0"/>
              <a:t>Psychopharmacology: symptom suppression with pharmaceuticals. Limited success.</a:t>
            </a:r>
          </a:p>
          <a:p>
            <a:r>
              <a:rPr lang="en-GB" b="1" dirty="0" err="1" smtClean="0"/>
              <a:t>Psychosensory</a:t>
            </a:r>
            <a:r>
              <a:rPr lang="en-GB" dirty="0" smtClean="0"/>
              <a:t>: use of sensory stimulation to re-configure the brain’s response to stressful memory. Moderate to Extraordinary success!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956376" y="227687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956376" y="378904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956376" y="5805264"/>
            <a:ext cx="28803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Psychosensory</a:t>
            </a:r>
            <a:r>
              <a:rPr lang="en-GB" dirty="0" smtClean="0"/>
              <a:t> therapies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300" dirty="0" smtClean="0"/>
              <a:t>A </a:t>
            </a:r>
            <a:r>
              <a:rPr lang="en-GB" sz="3300" b="1" dirty="0" err="1" smtClean="0"/>
              <a:t>mindbody</a:t>
            </a:r>
            <a:r>
              <a:rPr lang="en-GB" sz="3300" dirty="0" smtClean="0"/>
              <a:t> approach - does not distinguish between mental and physical response. We are both and they are intimately connected. We use the notion of </a:t>
            </a:r>
            <a:r>
              <a:rPr lang="en-GB" sz="3300" b="1" dirty="0" err="1" smtClean="0"/>
              <a:t>neuroplasticity</a:t>
            </a:r>
            <a:r>
              <a:rPr lang="en-GB" sz="3300" b="1" dirty="0" smtClean="0"/>
              <a:t> </a:t>
            </a:r>
            <a:r>
              <a:rPr lang="en-GB" sz="3300" dirty="0" smtClean="0"/>
              <a:t>- constant re-wiring from birth onwards</a:t>
            </a:r>
          </a:p>
          <a:p>
            <a:r>
              <a:rPr lang="en-GB" sz="3300" dirty="0" smtClean="0"/>
              <a:t>Two types, those that require:</a:t>
            </a:r>
          </a:p>
          <a:p>
            <a:pPr lvl="1"/>
            <a:r>
              <a:rPr lang="en-GB" dirty="0" smtClean="0"/>
              <a:t>Memory activation prior to treatment (</a:t>
            </a:r>
            <a:r>
              <a:rPr lang="en-GB" i="1" dirty="0" smtClean="0"/>
              <a:t>exposure therapies</a:t>
            </a:r>
            <a:r>
              <a:rPr lang="en-GB" dirty="0" smtClean="0"/>
              <a:t>) and disrupt the connection between memory and emotion </a:t>
            </a:r>
            <a:r>
              <a:rPr lang="en-GB" dirty="0" err="1" smtClean="0"/>
              <a:t>e.g</a:t>
            </a:r>
            <a:r>
              <a:rPr lang="en-GB" dirty="0" smtClean="0"/>
              <a:t> EFT, EMDR - </a:t>
            </a:r>
            <a:r>
              <a:rPr lang="en-GB" b="1" dirty="0" smtClean="0"/>
              <a:t>desensitisation</a:t>
            </a:r>
          </a:p>
          <a:p>
            <a:pPr lvl="1"/>
            <a:r>
              <a:rPr lang="en-GB" dirty="0" smtClean="0"/>
              <a:t>Those that require the mind at rest (</a:t>
            </a:r>
            <a:r>
              <a:rPr lang="en-GB" b="1" dirty="0" err="1" smtClean="0"/>
              <a:t>downregulate</a:t>
            </a:r>
            <a:r>
              <a:rPr lang="en-GB" b="1" dirty="0" smtClean="0"/>
              <a:t> the stress response </a:t>
            </a:r>
            <a:r>
              <a:rPr lang="en-GB" dirty="0" smtClean="0"/>
              <a:t>and its effect on information processing) e.g. massage, </a:t>
            </a:r>
            <a:r>
              <a:rPr lang="en-GB" dirty="0" err="1" smtClean="0"/>
              <a:t>cranio</a:t>
            </a:r>
            <a:r>
              <a:rPr lang="en-GB" dirty="0" smtClean="0"/>
              <a:t>-sacral, acupressure, mindfulness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Treatment: reactivation and re-consolidation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Reactivation of these glutamate pathways during recall of memory makes these pathways alterable</a:t>
            </a:r>
          </a:p>
          <a:p>
            <a:r>
              <a:rPr lang="en-GB" dirty="0" smtClean="0"/>
              <a:t>Neurons that ‘fire together wire together’</a:t>
            </a:r>
          </a:p>
          <a:p>
            <a:r>
              <a:rPr lang="en-GB" dirty="0" smtClean="0"/>
              <a:t>If some form of havening then occurs during recall (touch or other sensory stimulation) the memory and its emotion can be dissociated – </a:t>
            </a:r>
            <a:r>
              <a:rPr lang="en-GB" b="1" dirty="0" smtClean="0"/>
              <a:t>extinction</a:t>
            </a:r>
          </a:p>
          <a:p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In order to heal: </a:t>
            </a:r>
            <a:br>
              <a:rPr lang="en-GB" dirty="0" smtClean="0"/>
            </a:br>
            <a:r>
              <a:rPr lang="en-GB" i="1" dirty="0" smtClean="0"/>
              <a:t>we </a:t>
            </a:r>
            <a:r>
              <a:rPr lang="en-GB" i="1" dirty="0"/>
              <a:t>need to make the unconscious conscious</a:t>
            </a:r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holistic definition of health</a:t>
            </a:r>
          </a:p>
          <a:p>
            <a:r>
              <a:rPr lang="en-GB" dirty="0" smtClean="0"/>
              <a:t>Stress and its effects on the body</a:t>
            </a:r>
          </a:p>
          <a:p>
            <a:r>
              <a:rPr lang="en-GB" dirty="0" smtClean="0"/>
              <a:t>Trauma and pathological memory formation</a:t>
            </a:r>
          </a:p>
          <a:p>
            <a:r>
              <a:rPr lang="en-GB" dirty="0" smtClean="0"/>
              <a:t>Psycho-sensory solutions</a:t>
            </a:r>
          </a:p>
          <a:p>
            <a:r>
              <a:rPr lang="en-GB" dirty="0" smtClean="0"/>
              <a:t>Demo</a:t>
            </a:r>
          </a:p>
          <a:p>
            <a:r>
              <a:rPr lang="en-GB" dirty="0" smtClean="0"/>
              <a:t>Bringing it all together; treating chronic disease &amp; dysfunction </a:t>
            </a:r>
          </a:p>
          <a:p>
            <a:pPr>
              <a:buNone/>
            </a:pPr>
            <a:r>
              <a:rPr lang="en-GB" dirty="0" smtClean="0"/>
              <a:t>Are you ready to  transform your wellbeing?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Psychosensory</a:t>
            </a:r>
            <a:r>
              <a:rPr lang="en-GB" dirty="0" smtClean="0"/>
              <a:t>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EMDR</a:t>
            </a:r>
            <a:r>
              <a:rPr lang="en-GB" dirty="0" smtClean="0"/>
              <a:t> – Eye movement desensitisation and Reprocessing- Bilateral stimulation</a:t>
            </a:r>
          </a:p>
          <a:p>
            <a:r>
              <a:rPr lang="en-GB" b="1" dirty="0" smtClean="0"/>
              <a:t>EFT</a:t>
            </a:r>
            <a:r>
              <a:rPr lang="en-GB" dirty="0" smtClean="0"/>
              <a:t> – Emotional Freedom Technique – tapping with self-affirmation</a:t>
            </a:r>
          </a:p>
          <a:p>
            <a:r>
              <a:rPr lang="en-GB" b="1" dirty="0" smtClean="0"/>
              <a:t>Havening</a:t>
            </a:r>
            <a:r>
              <a:rPr lang="en-GB" dirty="0" smtClean="0"/>
              <a:t> – eye movements and self soothing</a:t>
            </a:r>
          </a:p>
          <a:p>
            <a:r>
              <a:rPr lang="en-GB" b="1" dirty="0" smtClean="0"/>
              <a:t>Hypnotherapy</a:t>
            </a:r>
            <a:r>
              <a:rPr lang="en-GB" dirty="0" smtClean="0"/>
              <a:t> – e.g. Lightning process – hypnotherapeutic intervention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EMDR used for: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Panic Attacks</a:t>
            </a:r>
          </a:p>
          <a:p>
            <a:r>
              <a:rPr lang="en-GB" dirty="0" smtClean="0"/>
              <a:t>Trauma</a:t>
            </a:r>
          </a:p>
          <a:p>
            <a:r>
              <a:rPr lang="en-GB" dirty="0" smtClean="0"/>
              <a:t>Physical Abuse</a:t>
            </a:r>
          </a:p>
          <a:p>
            <a:r>
              <a:rPr lang="en-GB" dirty="0" smtClean="0"/>
              <a:t>Anger</a:t>
            </a:r>
          </a:p>
          <a:p>
            <a:r>
              <a:rPr lang="en-GB" dirty="0" smtClean="0"/>
              <a:t>Relationship issues</a:t>
            </a:r>
          </a:p>
          <a:p>
            <a:r>
              <a:rPr lang="en-GB" dirty="0" smtClean="0"/>
              <a:t>Limiting beliefs</a:t>
            </a:r>
          </a:p>
          <a:p>
            <a:pPr>
              <a:buNone/>
            </a:pPr>
            <a:r>
              <a:rPr lang="en-GB" dirty="0" smtClean="0"/>
              <a:t>Usually in combination with counselling, coaching or hypnotherapy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EMDR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Several theories: </a:t>
            </a:r>
          </a:p>
          <a:p>
            <a:r>
              <a:rPr lang="en-GB" dirty="0" smtClean="0"/>
              <a:t>Bilateral stimulation – right and left hemispheres resolves and integrates memories in midbrain (limbic system). Like in REM sleep – memory is ‘pruned’ &amp; digested. De-arousal of watching boring sensory stimuli right to left hemispheres via dopamine</a:t>
            </a:r>
          </a:p>
          <a:p>
            <a:r>
              <a:rPr lang="en-GB" dirty="0" smtClean="0"/>
              <a:t>Change memories from implicit to explicit (you remember the association)</a:t>
            </a:r>
          </a:p>
          <a:p>
            <a:r>
              <a:rPr lang="en-GB" dirty="0" smtClean="0"/>
              <a:t>Maladaptive links into adaptive network (facilitates insights), becomes less volatile</a:t>
            </a:r>
          </a:p>
          <a:p>
            <a:pPr>
              <a:buNone/>
            </a:pPr>
            <a:r>
              <a:rPr lang="en-GB" dirty="0" smtClean="0"/>
              <a:t>But basically </a:t>
            </a:r>
            <a:r>
              <a:rPr lang="en-GB" i="1" dirty="0" smtClean="0"/>
              <a:t>brings the cortex (frontal lobe) online </a:t>
            </a:r>
            <a:r>
              <a:rPr lang="en-GB" dirty="0" smtClean="0"/>
              <a:t>and allows processing of the thought/emotion.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EMDR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Is not hypnosis – no trance state</a:t>
            </a:r>
          </a:p>
          <a:p>
            <a:r>
              <a:rPr lang="en-GB" dirty="0" smtClean="0"/>
              <a:t>Is self (brain) directed – figures out where it needs to go</a:t>
            </a:r>
          </a:p>
          <a:p>
            <a:r>
              <a:rPr lang="en-GB" dirty="0" smtClean="0"/>
              <a:t>Is not just a technique (is a treatment modality) – work within a framework/plan with a strategy</a:t>
            </a:r>
          </a:p>
          <a:p>
            <a:r>
              <a:rPr lang="en-GB" dirty="0" smtClean="0"/>
              <a:t>Agree goals, predict results</a:t>
            </a:r>
          </a:p>
          <a:p>
            <a:r>
              <a:rPr lang="en-GB" dirty="0" smtClean="0"/>
              <a:t>Teach and train afterwards </a:t>
            </a:r>
          </a:p>
          <a:p>
            <a:r>
              <a:rPr lang="en-GB" dirty="0"/>
              <a:t>Is ‘mindfulness on steroids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Like REM sleep – processes (‘prunes’) thoughts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Full history assessment</a:t>
            </a:r>
          </a:p>
          <a:p>
            <a:r>
              <a:rPr lang="en-GB" dirty="0" smtClean="0"/>
              <a:t>State change/safe place exercise</a:t>
            </a:r>
          </a:p>
          <a:p>
            <a:r>
              <a:rPr lang="en-GB" dirty="0" smtClean="0"/>
              <a:t>Find targets/touchstone events/troubling memories</a:t>
            </a:r>
          </a:p>
          <a:p>
            <a:r>
              <a:rPr lang="en-GB" dirty="0" smtClean="0"/>
              <a:t>Locat</a:t>
            </a:r>
            <a:r>
              <a:rPr lang="en-GB" dirty="0" smtClean="0"/>
              <a:t>e feeling in body</a:t>
            </a:r>
            <a:r>
              <a:rPr lang="en-GB" dirty="0" smtClean="0"/>
              <a:t>– </a:t>
            </a:r>
            <a:r>
              <a:rPr lang="en-GB" dirty="0" smtClean="0"/>
              <a:t>rate </a:t>
            </a:r>
            <a:r>
              <a:rPr lang="en-GB" dirty="0" smtClean="0"/>
              <a:t>SUDS*</a:t>
            </a:r>
            <a:endParaRPr lang="en-GB" dirty="0" smtClean="0"/>
          </a:p>
          <a:p>
            <a:r>
              <a:rPr lang="en-GB" dirty="0" smtClean="0"/>
              <a:t>Bilateral stimulation </a:t>
            </a:r>
            <a:r>
              <a:rPr lang="en-GB" dirty="0" smtClean="0"/>
              <a:t>(movement of therapists fingers left to right) – </a:t>
            </a:r>
            <a:r>
              <a:rPr lang="en-GB" dirty="0" smtClean="0"/>
              <a:t>focus on </a:t>
            </a:r>
            <a:r>
              <a:rPr lang="en-GB" dirty="0" smtClean="0"/>
              <a:t>feelings, thoughts, memories</a:t>
            </a:r>
            <a:endParaRPr lang="en-GB" dirty="0" smtClean="0"/>
          </a:p>
          <a:p>
            <a:r>
              <a:rPr lang="en-GB" dirty="0" smtClean="0"/>
              <a:t>Stop; what do you </a:t>
            </a:r>
            <a:r>
              <a:rPr lang="en-GB" dirty="0" smtClean="0"/>
              <a:t>notice? Discuss. Take a deep breath.</a:t>
            </a:r>
            <a:endParaRPr lang="en-GB" dirty="0" smtClean="0"/>
          </a:p>
          <a:p>
            <a:r>
              <a:rPr lang="en-GB" dirty="0" smtClean="0"/>
              <a:t>Start again – repeat 3 or 4 times </a:t>
            </a:r>
            <a:r>
              <a:rPr lang="en-GB" dirty="0" smtClean="0"/>
              <a:t>until SUDS = 0</a:t>
            </a:r>
            <a:endParaRPr lang="en-GB" dirty="0" smtClean="0"/>
          </a:p>
          <a:p>
            <a:r>
              <a:rPr lang="en-GB" dirty="0" smtClean="0"/>
              <a:t>Close-summarise. Bring in positive cognitions, summarise learning.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*</a:t>
            </a:r>
            <a:r>
              <a:rPr lang="en-GB" sz="2400" dirty="0" smtClean="0"/>
              <a:t>Subjective </a:t>
            </a:r>
            <a:r>
              <a:rPr lang="en-GB" sz="2400" dirty="0"/>
              <a:t>Units of Distress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EFT – Emotional Freedom Technique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5626968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Developed from treatment for victims of post-traumatic stress disorder PTSD</a:t>
            </a:r>
          </a:p>
          <a:p>
            <a:r>
              <a:rPr lang="en-GB" dirty="0" smtClean="0"/>
              <a:t>‘energy psychology’ intervention which re-wires the brain</a:t>
            </a:r>
          </a:p>
          <a:p>
            <a:r>
              <a:rPr lang="en-GB" dirty="0" smtClean="0"/>
              <a:t>Taps on the head and neck while focusing on the problem to be treated </a:t>
            </a:r>
            <a:r>
              <a:rPr lang="en-GB" dirty="0"/>
              <a:t>and </a:t>
            </a:r>
            <a:r>
              <a:rPr lang="en-GB" dirty="0" smtClean="0"/>
              <a:t>repeating the ‘set up phrase’ until the emotion around the thought it released.</a:t>
            </a:r>
          </a:p>
          <a:p>
            <a:r>
              <a:rPr lang="en-GB" dirty="0" smtClean="0"/>
              <a:t>Has remarkable results! </a:t>
            </a:r>
            <a:endParaRPr lang="en-GB" dirty="0"/>
          </a:p>
        </p:txBody>
      </p:sp>
      <p:pic>
        <p:nvPicPr>
          <p:cNvPr id="4" name="Picture 3" descr="tappingpoi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12776"/>
            <a:ext cx="282214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EFT - 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‘Even though I have this [state problem] I deeply and completely accept myself anyway’</a:t>
            </a:r>
          </a:p>
          <a:p>
            <a:r>
              <a:rPr lang="en-GB" dirty="0" smtClean="0"/>
              <a:t>Good for cravings, bad habits, exam nerves, weight loss and control, mild trauma, eyesight! </a:t>
            </a:r>
          </a:p>
          <a:p>
            <a:r>
              <a:rPr lang="en-GB" dirty="0" smtClean="0"/>
              <a:t>Self-care – for doing at home or before difficult situations</a:t>
            </a:r>
          </a:p>
          <a:p>
            <a:r>
              <a:rPr lang="en-GB" i="1" dirty="0" smtClean="0"/>
              <a:t>Chase the problem </a:t>
            </a:r>
            <a:r>
              <a:rPr lang="en-GB" dirty="0" smtClean="0"/>
              <a:t>– other things will arise.</a:t>
            </a:r>
          </a:p>
          <a:p>
            <a:r>
              <a:rPr lang="en-GB" dirty="0" smtClean="0"/>
              <a:t>How it works:</a:t>
            </a:r>
          </a:p>
          <a:p>
            <a:pPr lvl="1"/>
            <a:r>
              <a:rPr lang="en-GB" dirty="0" smtClean="0"/>
              <a:t>Energy meridians – gets the flow going again (Eastern)</a:t>
            </a:r>
          </a:p>
          <a:p>
            <a:pPr lvl="1"/>
            <a:r>
              <a:rPr lang="en-GB" dirty="0" smtClean="0"/>
              <a:t>Neurological re-wiring (</a:t>
            </a:r>
            <a:r>
              <a:rPr lang="en-GB" dirty="0" err="1" smtClean="0"/>
              <a:t>Ruden</a:t>
            </a:r>
            <a:r>
              <a:rPr lang="en-GB" dirty="0" smtClean="0"/>
              <a:t> – Western)</a:t>
            </a:r>
          </a:p>
          <a:p>
            <a:pPr lvl="1"/>
            <a:r>
              <a:rPr lang="en-GB" dirty="0" smtClean="0"/>
              <a:t>Memory coding (linked with eye movements - Western)</a:t>
            </a:r>
          </a:p>
        </p:txBody>
      </p:sp>
    </p:spTree>
    <p:extLst>
      <p:ext uri="{BB962C8B-B14F-4D97-AF65-F5344CB8AC3E}">
        <p14:creationId xmlns:p14="http://schemas.microsoft.com/office/powerpoint/2010/main" val="42241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- EFT</a:t>
            </a:r>
            <a:endParaRPr lang="en-GB" dirty="0"/>
          </a:p>
        </p:txBody>
      </p:sp>
      <p:pic>
        <p:nvPicPr>
          <p:cNvPr id="6" name="Content Placeholder 5" descr="EFT 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4968552" cy="4630690"/>
          </a:xfrm>
        </p:spPr>
      </p:pic>
    </p:spTree>
    <p:extLst>
      <p:ext uri="{BB962C8B-B14F-4D97-AF65-F5344CB8AC3E}">
        <p14:creationId xmlns:p14="http://schemas.microsoft.com/office/powerpoint/2010/main" val="35079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Hypnotherapy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Uses the power of your imagination </a:t>
            </a:r>
            <a:r>
              <a:rPr lang="en-GB" dirty="0" smtClean="0"/>
              <a:t>to desensitise and rehearse difficult situations (unconscious </a:t>
            </a:r>
            <a:r>
              <a:rPr lang="en-GB" dirty="0" smtClean="0"/>
              <a:t>processing – 95% of brain function).</a:t>
            </a:r>
          </a:p>
          <a:p>
            <a:r>
              <a:rPr lang="en-GB" dirty="0" smtClean="0"/>
              <a:t>Re-wire the brain by distracting the frontal lobe, reducing the thinking centres and allows reprogramming of emotional brain.</a:t>
            </a:r>
          </a:p>
          <a:p>
            <a:r>
              <a:rPr lang="en-GB" dirty="0" smtClean="0"/>
              <a:t>Is profoundly powerful, experienced as relaxing but in fact is doing deep work</a:t>
            </a:r>
          </a:p>
          <a:p>
            <a:r>
              <a:rPr lang="en-GB" dirty="0" smtClean="0"/>
              <a:t>NOT mind-control – you are always conscious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2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Peter Levine - </a:t>
            </a:r>
            <a:r>
              <a:rPr lang="en-GB" i="1" dirty="0" smtClean="0"/>
              <a:t>In an Unspoken Voice</a:t>
            </a:r>
            <a:r>
              <a:rPr lang="en-GB" dirty="0" smtClean="0"/>
              <a:t>, how the body releases trauma and restores Goodness' (latest) and </a:t>
            </a:r>
            <a:r>
              <a:rPr lang="en-GB" i="1" dirty="0" smtClean="0"/>
              <a:t>'Waking the Tiger</a:t>
            </a:r>
            <a:r>
              <a:rPr lang="en-GB" dirty="0" smtClean="0"/>
              <a:t>' (his classic)</a:t>
            </a:r>
          </a:p>
          <a:p>
            <a:r>
              <a:rPr lang="en-GB" dirty="0" smtClean="0"/>
              <a:t>James Alexander- </a:t>
            </a:r>
            <a:r>
              <a:rPr lang="en-GB" i="1" dirty="0" smtClean="0"/>
              <a:t>The Hidden Psychology of Pain</a:t>
            </a:r>
          </a:p>
          <a:p>
            <a:r>
              <a:rPr lang="en-GB" dirty="0" smtClean="0"/>
              <a:t>Robert </a:t>
            </a:r>
            <a:r>
              <a:rPr lang="en-GB" dirty="0" err="1" smtClean="0"/>
              <a:t>Sapolsky</a:t>
            </a:r>
            <a:r>
              <a:rPr lang="en-GB" dirty="0" smtClean="0"/>
              <a:t> - </a:t>
            </a:r>
            <a:r>
              <a:rPr lang="en-GB" i="1" dirty="0" smtClean="0"/>
              <a:t>Why Zebras </a:t>
            </a:r>
            <a:r>
              <a:rPr lang="en-GB" dirty="0" smtClean="0"/>
              <a:t>don't get Ulcers</a:t>
            </a:r>
          </a:p>
          <a:p>
            <a:r>
              <a:rPr lang="en-GB" dirty="0" smtClean="0"/>
              <a:t>Robert </a:t>
            </a:r>
            <a:r>
              <a:rPr lang="en-GB" dirty="0" err="1" smtClean="0"/>
              <a:t>Scaer</a:t>
            </a:r>
            <a:r>
              <a:rPr lang="en-GB" dirty="0" smtClean="0"/>
              <a:t> - The Trauma Spectrum</a:t>
            </a:r>
          </a:p>
          <a:p>
            <a:r>
              <a:rPr lang="en-GB" dirty="0" smtClean="0"/>
              <a:t>Ronald </a:t>
            </a:r>
            <a:r>
              <a:rPr lang="en-GB" dirty="0" err="1" smtClean="0"/>
              <a:t>Ruden</a:t>
            </a:r>
            <a:r>
              <a:rPr lang="en-GB" dirty="0" smtClean="0"/>
              <a:t> - </a:t>
            </a:r>
            <a:r>
              <a:rPr lang="en-GB" i="1" dirty="0" smtClean="0"/>
              <a:t>When the Past is Always present</a:t>
            </a:r>
            <a:endParaRPr lang="en-GB" dirty="0" smtClean="0"/>
          </a:p>
          <a:p>
            <a:r>
              <a:rPr lang="en-GB" dirty="0"/>
              <a:t>Dr John </a:t>
            </a:r>
            <a:r>
              <a:rPr lang="en-GB" dirty="0" err="1"/>
              <a:t>Sarno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i="1" dirty="0" smtClean="0"/>
              <a:t>The </a:t>
            </a:r>
            <a:r>
              <a:rPr lang="en-GB" i="1" dirty="0" err="1"/>
              <a:t>Mindbody</a:t>
            </a:r>
            <a:r>
              <a:rPr lang="en-GB" i="1" dirty="0"/>
              <a:t> </a:t>
            </a:r>
            <a:r>
              <a:rPr lang="en-GB" i="1" dirty="0" smtClean="0"/>
              <a:t>Prescription</a:t>
            </a:r>
            <a:endParaRPr lang="en-GB" dirty="0"/>
          </a:p>
          <a:p>
            <a:r>
              <a:rPr lang="en-GB" dirty="0"/>
              <a:t>Dr James Alexander </a:t>
            </a:r>
            <a:r>
              <a:rPr lang="en-GB" dirty="0" smtClean="0"/>
              <a:t> -</a:t>
            </a:r>
            <a:r>
              <a:rPr lang="en-GB" i="1" dirty="0" smtClean="0"/>
              <a:t>The </a:t>
            </a:r>
            <a:r>
              <a:rPr lang="en-GB" i="1" dirty="0"/>
              <a:t>Hidden Psychology of </a:t>
            </a:r>
            <a:r>
              <a:rPr lang="en-GB" i="1" dirty="0" smtClean="0"/>
              <a:t>Pain</a:t>
            </a:r>
            <a:endParaRPr lang="en-GB" dirty="0"/>
          </a:p>
          <a:p>
            <a:r>
              <a:rPr lang="en-GB" dirty="0" err="1"/>
              <a:t>Prof.</a:t>
            </a:r>
            <a:r>
              <a:rPr lang="en-GB" dirty="0"/>
              <a:t> Martin Seligman </a:t>
            </a:r>
            <a:r>
              <a:rPr lang="en-GB" dirty="0" smtClean="0"/>
              <a:t> - </a:t>
            </a:r>
            <a:r>
              <a:rPr lang="en-GB" i="1" dirty="0" smtClean="0"/>
              <a:t>Learned optimism </a:t>
            </a:r>
            <a:r>
              <a:rPr lang="en-GB" i="1" dirty="0"/>
              <a:t>&amp; </a:t>
            </a:r>
            <a:r>
              <a:rPr lang="en-GB" i="1" dirty="0" smtClean="0"/>
              <a:t>What </a:t>
            </a:r>
            <a:r>
              <a:rPr lang="en-GB" i="1" dirty="0"/>
              <a:t>you can change and what you </a:t>
            </a:r>
            <a:r>
              <a:rPr lang="en-GB" i="1" dirty="0" smtClean="0"/>
              <a:t>can’t</a:t>
            </a:r>
          </a:p>
          <a:p>
            <a:r>
              <a:rPr lang="en-GB" dirty="0" smtClean="0"/>
              <a:t>+ for an exhaustive account of the stress response: </a:t>
            </a:r>
            <a:r>
              <a:rPr lang="en-GB" dirty="0" smtClean="0">
                <a:hlinkClick r:id="rId2"/>
              </a:rPr>
              <a:t>http://physrev.physiology.org/content/87/3/873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Health is a state of complete physical, mental and social well-being, </a:t>
            </a:r>
            <a:r>
              <a:rPr lang="en-GB" i="1" dirty="0" smtClean="0"/>
              <a:t>and not merely the absence of disease or infirmity</a:t>
            </a:r>
            <a:r>
              <a:rPr lang="en-GB" dirty="0" smtClean="0"/>
              <a:t>.  </a:t>
            </a:r>
          </a:p>
          <a:p>
            <a:pPr>
              <a:buNone/>
            </a:pPr>
            <a:r>
              <a:rPr lang="en-GB" i="1" dirty="0" smtClean="0"/>
              <a:t>World Health Organization, 1948</a:t>
            </a:r>
          </a:p>
          <a:p>
            <a:r>
              <a:rPr lang="en-GB" dirty="0" smtClean="0"/>
              <a:t>Is a </a:t>
            </a:r>
            <a:r>
              <a:rPr lang="en-GB" b="1" dirty="0" smtClean="0"/>
              <a:t>continuum</a:t>
            </a:r>
            <a:r>
              <a:rPr lang="en-GB" dirty="0" smtClean="0"/>
              <a:t> not an all or nothing state.</a:t>
            </a:r>
          </a:p>
          <a:p>
            <a:r>
              <a:rPr lang="en-GB" dirty="0" smtClean="0"/>
              <a:t>Is </a:t>
            </a:r>
            <a:r>
              <a:rPr lang="en-GB" b="1" dirty="0" smtClean="0"/>
              <a:t>pro-active</a:t>
            </a:r>
            <a:r>
              <a:rPr lang="en-GB" dirty="0" smtClean="0"/>
              <a:t> – you need to </a:t>
            </a:r>
            <a:r>
              <a:rPr lang="en-GB" i="1" dirty="0" smtClean="0"/>
              <a:t>do </a:t>
            </a:r>
            <a:r>
              <a:rPr lang="en-GB" dirty="0" smtClean="0"/>
              <a:t>something to support the body to be healthy</a:t>
            </a:r>
          </a:p>
          <a:p>
            <a:r>
              <a:rPr lang="en-GB" dirty="0" smtClean="0"/>
              <a:t>Is </a:t>
            </a:r>
            <a:r>
              <a:rPr lang="en-GB" b="1" dirty="0" smtClean="0"/>
              <a:t>holistic</a:t>
            </a:r>
            <a:r>
              <a:rPr lang="en-GB" dirty="0" smtClean="0"/>
              <a:t> – mind, body and spirit are all involved. To properly heal must approach all 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180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Thank you for listening</a:t>
            </a:r>
          </a:p>
          <a:p>
            <a:pPr>
              <a:buNone/>
            </a:pPr>
            <a:r>
              <a:rPr lang="en-GB" dirty="0" smtClean="0"/>
              <a:t>Thanks to all my clients, who are my best teachers..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3000" dirty="0" smtClean="0"/>
              <a:t>Clinics </a:t>
            </a:r>
          </a:p>
          <a:p>
            <a:r>
              <a:rPr lang="en-GB" sz="3000" dirty="0" err="1" smtClean="0"/>
              <a:t>Peartree</a:t>
            </a:r>
            <a:r>
              <a:rPr lang="en-GB" sz="3000" dirty="0" smtClean="0"/>
              <a:t> (home)</a:t>
            </a:r>
          </a:p>
          <a:p>
            <a:r>
              <a:rPr lang="en-GB" sz="3000" dirty="0" smtClean="0"/>
              <a:t>Central (Orchard therapies, London Road)</a:t>
            </a:r>
          </a:p>
          <a:p>
            <a:r>
              <a:rPr lang="en-GB" sz="3000" dirty="0" err="1" smtClean="0"/>
              <a:t>Portswood</a:t>
            </a:r>
            <a:r>
              <a:rPr lang="en-GB" sz="3000" dirty="0"/>
              <a:t> (Spring </a:t>
            </a:r>
            <a:r>
              <a:rPr lang="en-GB" sz="3000" dirty="0" smtClean="0"/>
              <a:t>Chiropractic)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600" dirty="0" smtClean="0"/>
              <a:t>        Patricia </a:t>
            </a:r>
            <a:r>
              <a:rPr lang="en-GB" sz="2600" dirty="0" err="1" smtClean="0"/>
              <a:t>Worby</a:t>
            </a:r>
            <a:r>
              <a:rPr lang="en-GB" sz="2600" dirty="0" smtClean="0"/>
              <a:t> MSc. ACMT, HPD, GHR</a:t>
            </a:r>
          </a:p>
          <a:p>
            <a:pPr>
              <a:buNone/>
            </a:pPr>
            <a:r>
              <a:rPr lang="en-GB" sz="2600" dirty="0" smtClean="0"/>
              <a:t>        @</a:t>
            </a:r>
            <a:r>
              <a:rPr lang="en-GB" sz="2600" dirty="0" err="1" smtClean="0"/>
              <a:t>patriciaworby</a:t>
            </a:r>
            <a:r>
              <a:rPr lang="en-GB" sz="2600" dirty="0" smtClean="0"/>
              <a:t>     </a:t>
            </a:r>
          </a:p>
          <a:p>
            <a:pPr>
              <a:buNone/>
            </a:pPr>
            <a:r>
              <a:rPr lang="en-GB" sz="2600" dirty="0" smtClean="0"/>
              <a:t>         Patricia </a:t>
            </a:r>
            <a:r>
              <a:rPr lang="en-GB" sz="2600" dirty="0" err="1" smtClean="0"/>
              <a:t>Worby</a:t>
            </a:r>
            <a:r>
              <a:rPr lang="en-GB" sz="2600" dirty="0" smtClean="0"/>
              <a:t> Holistic Health/Alchemy</a:t>
            </a:r>
          </a:p>
        </p:txBody>
      </p:sp>
      <p:pic>
        <p:nvPicPr>
          <p:cNvPr id="5" name="Picture 4" descr="twitter-bird-light-b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295165"/>
            <a:ext cx="648072" cy="648072"/>
          </a:xfrm>
          <a:prstGeom prst="rect">
            <a:avLst/>
          </a:prstGeom>
        </p:spPr>
      </p:pic>
      <p:pic>
        <p:nvPicPr>
          <p:cNvPr id="6" name="Picture 5" descr="fblogo_l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799221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Natural medicine </a:t>
            </a:r>
            <a:r>
              <a:rPr lang="en-GB" dirty="0" err="1" smtClean="0"/>
              <a:t>vs</a:t>
            </a:r>
            <a:r>
              <a:rPr lang="en-GB" dirty="0" smtClean="0"/>
              <a:t> conventional Western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99366"/>
              </p:ext>
            </p:extLst>
          </p:nvPr>
        </p:nvGraphicFramePr>
        <p:xfrm>
          <a:off x="539552" y="1484784"/>
          <a:ext cx="8316416" cy="469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208"/>
                <a:gridCol w="4158208"/>
              </a:tblGrid>
              <a:tr h="576064">
                <a:tc>
                  <a:txBody>
                    <a:bodyPr/>
                    <a:lstStyle/>
                    <a:p>
                      <a:r>
                        <a:rPr lang="en-GB" dirty="0" smtClean="0"/>
                        <a:t>Natural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Conventional</a:t>
                      </a:r>
                      <a:endParaRPr lang="en-GB" dirty="0"/>
                    </a:p>
                  </a:txBody>
                  <a:tcPr/>
                </a:tc>
              </a:tr>
              <a:tr h="75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Works with body to by strengthening</a:t>
                      </a:r>
                      <a:r>
                        <a:rPr lang="en-GB" sz="2000" baseline="0" dirty="0" smtClean="0"/>
                        <a:t> natural defences </a:t>
                      </a:r>
                      <a:r>
                        <a:rPr lang="en-GB" sz="2000" baseline="0" dirty="0" err="1" smtClean="0"/>
                        <a:t>i.e</a:t>
                      </a:r>
                      <a:r>
                        <a:rPr lang="en-GB" sz="2000" baseline="0" dirty="0" smtClean="0"/>
                        <a:t> focus on </a:t>
                      </a:r>
                      <a:r>
                        <a:rPr lang="en-GB" sz="2000" b="1" baseline="0" dirty="0" smtClean="0"/>
                        <a:t>health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Target-driven approach – e.g. ‘magic bullet’, etc. Focus on </a:t>
                      </a:r>
                      <a:r>
                        <a:rPr lang="en-GB" sz="2000" b="1" baseline="0" dirty="0" smtClean="0"/>
                        <a:t>disease</a:t>
                      </a:r>
                      <a:endParaRPr lang="en-GB" sz="2000" b="1" dirty="0"/>
                    </a:p>
                  </a:txBody>
                  <a:tcPr/>
                </a:tc>
              </a:tr>
              <a:tr h="1035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Deals with </a:t>
                      </a:r>
                      <a:r>
                        <a:rPr lang="en-GB" sz="2000" b="1" dirty="0" smtClean="0"/>
                        <a:t>causes </a:t>
                      </a:r>
                      <a:r>
                        <a:rPr lang="en-GB" sz="2000" dirty="0" smtClean="0"/>
                        <a:t>–treat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underlying</a:t>
                      </a:r>
                      <a:r>
                        <a:rPr lang="en-GB" sz="2000" baseline="0" dirty="0" smtClean="0"/>
                        <a:t> root causes of disease using natural interventions on mind, body and spirit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Deals with </a:t>
                      </a:r>
                      <a:r>
                        <a:rPr lang="en-GB" sz="2000" b="1" dirty="0" smtClean="0"/>
                        <a:t>symptoms</a:t>
                      </a:r>
                      <a:r>
                        <a:rPr lang="en-GB" sz="2000" dirty="0" smtClean="0"/>
                        <a:t> – suppression or ‘management’ via predominantly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pharmaceutical and surgical means</a:t>
                      </a:r>
                      <a:endParaRPr lang="en-GB" sz="2000" dirty="0"/>
                    </a:p>
                  </a:txBody>
                  <a:tcPr/>
                </a:tc>
              </a:tr>
              <a:tr h="836896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Empowers</a:t>
                      </a:r>
                      <a:r>
                        <a:rPr lang="en-GB" sz="2000" dirty="0" smtClean="0"/>
                        <a:t> person to heal themselves; Treats </a:t>
                      </a:r>
                      <a:r>
                        <a:rPr lang="en-GB" sz="2000" b="1" dirty="0" smtClean="0"/>
                        <a:t>person</a:t>
                      </a:r>
                      <a:r>
                        <a:rPr lang="en-GB" sz="2000" dirty="0" smtClean="0"/>
                        <a:t> not the disease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Gives</a:t>
                      </a:r>
                      <a:r>
                        <a:rPr lang="en-GB" sz="2000" baseline="0" dirty="0" smtClean="0"/>
                        <a:t> over power to medical ‘experts’; </a:t>
                      </a:r>
                      <a:r>
                        <a:rPr lang="en-GB" sz="2000" dirty="0" smtClean="0"/>
                        <a:t>Treats </a:t>
                      </a:r>
                      <a:r>
                        <a:rPr lang="en-GB" sz="2000" b="1" dirty="0" smtClean="0"/>
                        <a:t>disease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baseline="0" dirty="0" smtClean="0"/>
                        <a:t>regardless of person</a:t>
                      </a:r>
                      <a:endParaRPr lang="en-GB" sz="2000" dirty="0" smtClean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Requires commitment and </a:t>
                      </a:r>
                      <a:r>
                        <a:rPr lang="en-GB" sz="2000" b="1" dirty="0" smtClean="0"/>
                        <a:t>taking responsibility</a:t>
                      </a:r>
                      <a:r>
                        <a:rPr lang="en-GB" sz="2000" dirty="0" smtClean="0"/>
                        <a:t> for oneself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Allows </a:t>
                      </a:r>
                      <a:r>
                        <a:rPr lang="en-GB" sz="2000" baseline="0" dirty="0" smtClean="0"/>
                        <a:t>person to </a:t>
                      </a:r>
                      <a:r>
                        <a:rPr lang="en-GB" sz="2000" b="1" baseline="0" dirty="0" smtClean="0"/>
                        <a:t>avoid responsibility </a:t>
                      </a:r>
                      <a:r>
                        <a:rPr lang="en-GB" sz="2000" baseline="0" dirty="0" smtClean="0"/>
                        <a:t>and ‘keep taking the tablets’</a:t>
                      </a:r>
                    </a:p>
                  </a:txBody>
                  <a:tcPr/>
                </a:tc>
              </a:tr>
              <a:tr h="4748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Good for </a:t>
                      </a:r>
                      <a:r>
                        <a:rPr lang="en-GB" sz="2000" b="1" dirty="0" smtClean="0"/>
                        <a:t>chronic</a:t>
                      </a:r>
                      <a:r>
                        <a:rPr lang="en-GB" sz="2000" dirty="0" smtClean="0"/>
                        <a:t> illness where disease is </a:t>
                      </a:r>
                      <a:r>
                        <a:rPr lang="en-GB" sz="2000" dirty="0" err="1" smtClean="0"/>
                        <a:t>ideopathic</a:t>
                      </a:r>
                      <a:r>
                        <a:rPr lang="en-GB" sz="2000" dirty="0" smtClean="0"/>
                        <a:t>* </a:t>
                      </a:r>
                      <a:r>
                        <a:rPr lang="en-GB" sz="2000" dirty="0" smtClean="0"/>
                        <a:t>and multifactorial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/>
                        <a:t>Good for </a:t>
                      </a:r>
                      <a:r>
                        <a:rPr lang="en-GB" sz="2000" b="1" baseline="0" dirty="0" smtClean="0"/>
                        <a:t>acute</a:t>
                      </a:r>
                      <a:r>
                        <a:rPr lang="en-GB" sz="2000" baseline="0" dirty="0" smtClean="0"/>
                        <a:t> illness </a:t>
                      </a:r>
                      <a:r>
                        <a:rPr lang="en-GB" sz="2000" baseline="0" dirty="0" err="1" smtClean="0"/>
                        <a:t>e.g</a:t>
                      </a:r>
                      <a:r>
                        <a:rPr lang="en-GB" sz="2000" baseline="0" dirty="0" smtClean="0"/>
                        <a:t> infectious disease with clear single target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72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and 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Stress is necessary – it gives us drive and stimulation. It is excess </a:t>
            </a:r>
            <a:r>
              <a:rPr lang="en-GB" dirty="0" smtClean="0"/>
              <a:t>chronic </a:t>
            </a:r>
            <a:r>
              <a:rPr lang="en-GB" dirty="0" smtClean="0"/>
              <a:t>stress </a:t>
            </a:r>
            <a:r>
              <a:rPr lang="en-GB" dirty="0" smtClean="0"/>
              <a:t>(</a:t>
            </a:r>
            <a:r>
              <a:rPr lang="en-GB" dirty="0" smtClean="0"/>
              <a:t>cortisol) that is bad - very common</a:t>
            </a:r>
          </a:p>
          <a:p>
            <a:r>
              <a:rPr lang="en-GB" dirty="0" smtClean="0"/>
              <a:t>Conscious </a:t>
            </a:r>
            <a:r>
              <a:rPr lang="en-GB" dirty="0" smtClean="0"/>
              <a:t>stressors: Acute </a:t>
            </a:r>
            <a:r>
              <a:rPr lang="en-GB" dirty="0" smtClean="0"/>
              <a:t>– </a:t>
            </a:r>
            <a:r>
              <a:rPr lang="en-GB" dirty="0" smtClean="0"/>
              <a:t>accident, sickness</a:t>
            </a:r>
            <a:r>
              <a:rPr lang="en-GB" dirty="0" smtClean="0"/>
              <a:t>, </a:t>
            </a:r>
            <a:r>
              <a:rPr lang="en-GB" dirty="0" smtClean="0"/>
              <a:t>divorce</a:t>
            </a:r>
            <a:endParaRPr lang="en-GB" dirty="0" smtClean="0"/>
          </a:p>
          <a:p>
            <a:r>
              <a:rPr lang="en-GB" i="1" dirty="0" smtClean="0"/>
              <a:t>Unconscious</a:t>
            </a:r>
            <a:r>
              <a:rPr lang="en-GB" dirty="0" smtClean="0"/>
              <a:t> stressors – </a:t>
            </a:r>
            <a:r>
              <a:rPr lang="en-GB" dirty="0" smtClean="0"/>
              <a:t>Chronic; -poor </a:t>
            </a:r>
            <a:r>
              <a:rPr lang="en-GB" dirty="0" smtClean="0"/>
              <a:t>diet*negative beliefs, childhood programming, toxic thoughts, bad relationships, traumatic memory, </a:t>
            </a:r>
            <a:r>
              <a:rPr lang="en-GB" dirty="0" smtClean="0"/>
              <a:t>negative emotions.</a:t>
            </a:r>
            <a:br>
              <a:rPr lang="en-GB" dirty="0" smtClean="0"/>
            </a:br>
            <a:r>
              <a:rPr lang="en-GB" dirty="0" smtClean="0"/>
              <a:t>Cause </a:t>
            </a:r>
            <a:r>
              <a:rPr lang="en-GB" dirty="0" smtClean="0"/>
              <a:t>the most </a:t>
            </a:r>
            <a:r>
              <a:rPr lang="en-GB" dirty="0" smtClean="0"/>
              <a:t>damage. </a:t>
            </a:r>
          </a:p>
          <a:p>
            <a:r>
              <a:rPr lang="en-GB" dirty="0" smtClean="0"/>
              <a:t>Mediated </a:t>
            </a:r>
            <a:r>
              <a:rPr lang="en-GB" dirty="0"/>
              <a:t>by the autonomic nervous system</a:t>
            </a:r>
            <a:br>
              <a:rPr lang="en-GB" dirty="0"/>
            </a:br>
            <a:endParaRPr lang="en-GB" dirty="0"/>
          </a:p>
          <a:p>
            <a:pPr lvl="1">
              <a:buNone/>
            </a:pPr>
            <a:r>
              <a:rPr lang="en-GB" dirty="0" smtClean="0"/>
              <a:t>*gut </a:t>
            </a:r>
            <a:r>
              <a:rPr lang="en-GB" dirty="0" err="1" smtClean="0"/>
              <a:t>dysbiosis</a:t>
            </a:r>
            <a:r>
              <a:rPr lang="en-GB" dirty="0" smtClean="0"/>
              <a:t>  and leaky gut is </a:t>
            </a:r>
            <a:r>
              <a:rPr lang="en-GB" dirty="0" smtClean="0"/>
              <a:t>endemic </a:t>
            </a:r>
            <a:r>
              <a:rPr lang="en-GB" dirty="0" smtClean="0"/>
              <a:t>and has serious neurochemical effects via the gut – depression (low serotonin)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6228184" cy="710952"/>
          </a:xfrm>
        </p:spPr>
        <p:txBody>
          <a:bodyPr>
            <a:noAutofit/>
          </a:bodyPr>
          <a:lstStyle/>
          <a:p>
            <a:r>
              <a:rPr lang="en-GB" sz="3200" dirty="0" smtClean="0"/>
              <a:t>Autonomic nervous system</a:t>
            </a:r>
            <a:br>
              <a:rPr lang="en-GB" sz="3200" dirty="0" smtClean="0"/>
            </a:br>
            <a:r>
              <a:rPr lang="en-GB" sz="3200" dirty="0" smtClean="0"/>
              <a:t>The Mind and Body link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5384"/>
            <a:ext cx="6996020" cy="572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PNS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56376" y="1268760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SNS</a:t>
            </a:r>
            <a:endParaRPr lang="en-GB" sz="2400" dirty="0"/>
          </a:p>
        </p:txBody>
      </p:sp>
      <p:sp>
        <p:nvSpPr>
          <p:cNvPr id="7" name="Oval 6"/>
          <p:cNvSpPr/>
          <p:nvPr/>
        </p:nvSpPr>
        <p:spPr>
          <a:xfrm>
            <a:off x="4932040" y="521296"/>
            <a:ext cx="3168352" cy="6336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PA-HP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3730" y="0"/>
            <a:ext cx="5590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052736"/>
            <a:ext cx="3096344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Stress Response – </a:t>
            </a: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activates the HPA axis of the sympathetic nervous system – activate adrenals and thyroid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 smtClean="0">
                <a:latin typeface="+mj-lt"/>
                <a:ea typeface="+mj-ea"/>
                <a:cs typeface="+mj-cs"/>
              </a:rPr>
              <a:t>A stressor is anything that takes the body out of homeostasis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0"/>
            <a:ext cx="526692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Anxiety Loop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44" y="1268760"/>
            <a:ext cx="8057869" cy="5589240"/>
            <a:chOff x="611560" y="1209573"/>
            <a:chExt cx="8057869" cy="5589240"/>
          </a:xfrm>
        </p:grpSpPr>
        <p:pic>
          <p:nvPicPr>
            <p:cNvPr id="4" name="Content Placeholder 3" descr="domino effec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1209573"/>
              <a:ext cx="8057869" cy="55892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43808" y="1209573"/>
              <a:ext cx="5544616" cy="635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Curved Down Arrow 12"/>
          <p:cNvSpPr/>
          <p:nvPr/>
        </p:nvSpPr>
        <p:spPr>
          <a:xfrm rot="20731466">
            <a:off x="2009264" y="1775577"/>
            <a:ext cx="1224136" cy="3919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2668881">
            <a:off x="5401090" y="1707468"/>
            <a:ext cx="1224136" cy="4388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2420888"/>
            <a:ext cx="230425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27584" y="2924944"/>
            <a:ext cx="18002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8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Illness/Pain/ Diagnosis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3888" y="1340768"/>
            <a:ext cx="1800200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28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Anxiety/ Trauma memory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9552" y="6165304"/>
            <a:ext cx="18002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8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Poor breathing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544" y="3501008"/>
            <a:ext cx="18002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28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Heavy metal poisoning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9552" y="2348880"/>
            <a:ext cx="18002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8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Helplessness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897282C2A574C9D9927AD3EBEC457" ma:contentTypeVersion="0" ma:contentTypeDescription="Create a new document." ma:contentTypeScope="" ma:versionID="86ec8b5c79d5d16ce99e24077d6a3f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EFC524-9513-4C48-8C64-9933B395B1F2}"/>
</file>

<file path=customXml/itemProps2.xml><?xml version="1.0" encoding="utf-8"?>
<ds:datastoreItem xmlns:ds="http://schemas.openxmlformats.org/officeDocument/2006/customXml" ds:itemID="{F8EA657E-3B19-4989-8157-2825740D2C9A}"/>
</file>

<file path=customXml/itemProps3.xml><?xml version="1.0" encoding="utf-8"?>
<ds:datastoreItem xmlns:ds="http://schemas.openxmlformats.org/officeDocument/2006/customXml" ds:itemID="{01F67DC9-70C4-412B-B2C7-B65B044E88D4}"/>
</file>

<file path=docProps/app.xml><?xml version="1.0" encoding="utf-8"?>
<Properties xmlns="http://schemas.openxmlformats.org/officeDocument/2006/extended-properties" xmlns:vt="http://schemas.openxmlformats.org/officeDocument/2006/docPropsVTypes">
  <TotalTime>24939</TotalTime>
  <Words>3608</Words>
  <Application>Microsoft Office PowerPoint</Application>
  <PresentationFormat>On-screen Show (4:3)</PresentationFormat>
  <Paragraphs>325</Paragraphs>
  <Slides>40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 KEEP  CALM  AND  GET  HEALTHY  </vt:lpstr>
      <vt:lpstr>About me  Patricia Worby </vt:lpstr>
      <vt:lpstr>Today..</vt:lpstr>
      <vt:lpstr>Health definition</vt:lpstr>
      <vt:lpstr>Natural medicine vs conventional Western</vt:lpstr>
      <vt:lpstr>Stress and the Body</vt:lpstr>
      <vt:lpstr>Autonomic nervous system The Mind and Body link</vt:lpstr>
      <vt:lpstr>PowerPoint Presentation</vt:lpstr>
      <vt:lpstr>The Anxiety Loop</vt:lpstr>
      <vt:lpstr>The Anxiety Loop; the Mind-Body connection</vt:lpstr>
      <vt:lpstr>The Mind-Body connection; Neuro-peptides &amp; transmitters</vt:lpstr>
      <vt:lpstr>Threat response</vt:lpstr>
      <vt:lpstr>The Triune Brain: origin of unconscious threat</vt:lpstr>
      <vt:lpstr>Trauma: Definition</vt:lpstr>
      <vt:lpstr>PowerPoint Presentation</vt:lpstr>
      <vt:lpstr>The Emotional/ Mammalian Brain</vt:lpstr>
      <vt:lpstr>Why is trauma important?</vt:lpstr>
      <vt:lpstr>Trauma = Unresolved Emotional memory</vt:lpstr>
      <vt:lpstr>Emotions are stressors</vt:lpstr>
      <vt:lpstr>Nature of Emotions - Fear</vt:lpstr>
      <vt:lpstr>Traumatisation</vt:lpstr>
      <vt:lpstr>Consolidation</vt:lpstr>
      <vt:lpstr>Trauma spectrum – no trauma?</vt:lpstr>
      <vt:lpstr>Traumatising Event</vt:lpstr>
      <vt:lpstr>Neurobiology of trauma</vt:lpstr>
      <vt:lpstr>Why we struggle</vt:lpstr>
      <vt:lpstr>The 3 pillars of treatment</vt:lpstr>
      <vt:lpstr>Psychosensory therapies</vt:lpstr>
      <vt:lpstr>Treatment: reactivation and re-consolidation</vt:lpstr>
      <vt:lpstr>Psychosensory approaches</vt:lpstr>
      <vt:lpstr>EMDR used for:</vt:lpstr>
      <vt:lpstr>How does EMDR work?</vt:lpstr>
      <vt:lpstr>EMDR</vt:lpstr>
      <vt:lpstr>Demo</vt:lpstr>
      <vt:lpstr>EFT – Emotional Freedom Technique</vt:lpstr>
      <vt:lpstr>EFT - how does it work?</vt:lpstr>
      <vt:lpstr>Demo - EFT</vt:lpstr>
      <vt:lpstr>Hypnotherapy</vt:lpstr>
      <vt:lpstr>References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approaches to mental health</dc:title>
  <dc:creator>Worby, Tricia</dc:creator>
  <cp:keywords>Tricia worby</cp:keywords>
  <dc:description>for WBD 2014</dc:description>
  <cp:lastModifiedBy>Worby, Tricia</cp:lastModifiedBy>
  <cp:revision>219</cp:revision>
  <dcterms:created xsi:type="dcterms:W3CDTF">2013-08-08T13:20:25Z</dcterms:created>
  <dcterms:modified xsi:type="dcterms:W3CDTF">2014-10-14T09:38:18Z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0x010100FE1897282C2A574C9D9927AD3EBEC457</vt:lpwstr>
  </property>
</Properties>
</file>